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56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4" r:id="rId20"/>
    <p:sldId id="277" r:id="rId21"/>
    <p:sldId id="276" r:id="rId22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C9179F-B382-4EFA-B0D1-8FB66CC3B093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72C1D-B944-4C55-9D8B-82D231DA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91A1DE8-24B0-4B70-A247-3F97B3324C46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post-279854-1298288370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97e6b01896c7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312CBF-E1ED-467D-9C95-5802E9240164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2E934-2FC3-414D-8047-736EDCC2B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312CBF-E1ED-467D-9C95-5802E9240164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2E934-2FC3-414D-8047-736EDCC2B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312CBF-E1ED-467D-9C95-5802E9240164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2E934-2FC3-414D-8047-736EDCC2B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312CBF-E1ED-467D-9C95-5802E9240164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2E934-2FC3-414D-8047-736EDCC2B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312CBF-E1ED-467D-9C95-5802E9240164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2E934-2FC3-414D-8047-736EDCC2B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312CBF-E1ED-467D-9C95-5802E9240164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2E934-2FC3-414D-8047-736EDCC2B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312CBF-E1ED-467D-9C95-5802E9240164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2E934-2FC3-414D-8047-736EDCC2B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312CBF-E1ED-467D-9C95-5802E9240164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2E934-2FC3-414D-8047-736EDCC2B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312CBF-E1ED-467D-9C95-5802E9240164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2E934-2FC3-414D-8047-736EDCC2B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312CBF-E1ED-467D-9C95-5802E9240164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2E934-2FC3-414D-8047-736EDCC2B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312CBF-E1ED-467D-9C95-5802E9240164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2E934-2FC3-414D-8047-736EDCC2B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4312CBF-E1ED-467D-9C95-5802E9240164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F32E934-2FC3-414D-8047-736EDCC2B0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6286512" y="6488668"/>
            <a:ext cx="2857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http://musafirova.ucoz.ru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ladyj.ru/uploads/posts/2010-09/1284476987_vo-chto-vyrastayut-detskie-kaprizy.jp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female72.ru/wp-content/blogs.dir/2/files/2011-06-14/vospitanie-s-uchetom-temperamentaa-rebenok-melanxolik_1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eychas.ua/highlife/2009/10/8/news/14459.htm" TargetMode="External"/><Relationship Id="rId13" Type="http://schemas.openxmlformats.org/officeDocument/2006/relationships/hyperlink" Target="http://d-tal.com/maps/1-2009-02-02-09-39-00/45-2009-02-05-08-33-38" TargetMode="External"/><Relationship Id="rId18" Type="http://schemas.openxmlformats.org/officeDocument/2006/relationships/hyperlink" Target="http://facenews.ua/18393/kakoj-vid-sporta-podojdet-vashemu-rebenku.html" TargetMode="External"/><Relationship Id="rId3" Type="http://schemas.openxmlformats.org/officeDocument/2006/relationships/hyperlink" Target="http://www.liveinternet.ru/users/muslimah/rubric/1798343/" TargetMode="External"/><Relationship Id="rId7" Type="http://schemas.openxmlformats.org/officeDocument/2006/relationships/hyperlink" Target="http://jjsss.ru/publ/samaja_luchshaja_mama/kak_nakazyvat_rebenka_nakazanie_remnem/6-1-0-29" TargetMode="External"/><Relationship Id="rId12" Type="http://schemas.openxmlformats.org/officeDocument/2006/relationships/hyperlink" Target="http://www.segodnya.ua/news/10047614.html" TargetMode="External"/><Relationship Id="rId17" Type="http://schemas.openxmlformats.org/officeDocument/2006/relationships/hyperlink" Target="http://znamus.ru/page/nemogu_bistree" TargetMode="External"/><Relationship Id="rId2" Type="http://schemas.openxmlformats.org/officeDocument/2006/relationships/hyperlink" Target="http://timofeeva-letunovskaya.ru/deti/" TargetMode="External"/><Relationship Id="rId16" Type="http://schemas.openxmlformats.org/officeDocument/2006/relationships/hyperlink" Target="http://rnns.ru/progon/90435-kak-pravilno-zapretit-rebenku.html" TargetMode="External"/><Relationship Id="rId20" Type="http://schemas.openxmlformats.org/officeDocument/2006/relationships/hyperlink" Target="http://mirsovetov.ru/a/housing/family/socialization-child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5ballov.qip.ru/news/newsline/2010/01/26/63900" TargetMode="External"/><Relationship Id="rId11" Type="http://schemas.openxmlformats.org/officeDocument/2006/relationships/hyperlink" Target="http://tv-express.ru/author_programs/8/arch/" TargetMode="External"/><Relationship Id="rId5" Type="http://schemas.openxmlformats.org/officeDocument/2006/relationships/hyperlink" Target="http://www.biografik.ru/news-page-14.html" TargetMode="External"/><Relationship Id="rId15" Type="http://schemas.openxmlformats.org/officeDocument/2006/relationships/hyperlink" Target="http://www.tigrulki.ru/2010/04/23/rebenok-sangvinik/enfant1/" TargetMode="External"/><Relationship Id="rId10" Type="http://schemas.openxmlformats.org/officeDocument/2006/relationships/hyperlink" Target="http://news.rambler.ru/8588994/photos/22551425/" TargetMode="External"/><Relationship Id="rId19" Type="http://schemas.openxmlformats.org/officeDocument/2006/relationships/hyperlink" Target="http://www.noi.md/ru/news_id/3624" TargetMode="External"/><Relationship Id="rId4" Type="http://schemas.openxmlformats.org/officeDocument/2006/relationships/hyperlink" Target="http://www.epochtimes.ru/content/view/42176/54/" TargetMode="External"/><Relationship Id="rId9" Type="http://schemas.openxmlformats.org/officeDocument/2006/relationships/hyperlink" Target="http://bojcko.ucoz.ru/publ/dlja_vas_roditeli/vospitanie_neposlushnykh_detej/11-1-0-242" TargetMode="External"/><Relationship Id="rId14" Type="http://schemas.openxmlformats.org/officeDocument/2006/relationships/hyperlink" Target="http://papablo.ru/archives/710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ethno.germes.ru/photo/events/d9880b04a655216085d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mensongepsy.com/fr/wp-content/uploads/2007/06/enfant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488" y="1785926"/>
            <a:ext cx="50006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«Чтобы учение было в радость»</a:t>
            </a:r>
            <a:endParaRPr lang="ru-RU" sz="4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rot="183974">
            <a:off x="2714612" y="5000636"/>
            <a:ext cx="485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Мусафирова М. Е., учитель начальных классов МБОУ СОШ № 8 г. Радужный ХМАО - </a:t>
            </a:r>
            <a:r>
              <a:rPr lang="ru-RU" b="1" dirty="0" err="1" smtClean="0"/>
              <a:t>Югра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 descr="Картинка 14 из 23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 l="12530"/>
          <a:stretch>
            <a:fillRect/>
          </a:stretch>
        </p:blipFill>
        <p:spPr bwMode="auto">
          <a:xfrm>
            <a:off x="2571736" y="2500306"/>
            <a:ext cx="349090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2"/>
          <p:cNvSpPr txBox="1">
            <a:spLocks noChangeArrowheads="1"/>
          </p:cNvSpPr>
          <p:nvPr/>
        </p:nvSpPr>
        <p:spPr bwMode="auto">
          <a:xfrm rot="-604213">
            <a:off x="953401" y="1843674"/>
            <a:ext cx="323387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Делает всё неторопливо,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выносит спешки. </a:t>
            </a:r>
          </a:p>
        </p:txBody>
      </p:sp>
      <p:sp>
        <p:nvSpPr>
          <p:cNvPr id="16389" name="TextBox 3"/>
          <p:cNvSpPr txBox="1">
            <a:spLocks noChangeArrowheads="1"/>
          </p:cNvSpPr>
          <p:nvPr/>
        </p:nvSpPr>
        <p:spPr bwMode="auto">
          <a:xfrm rot="328781">
            <a:off x="835417" y="4922907"/>
            <a:ext cx="335756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среде детей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отличается спокойствием. </a:t>
            </a:r>
          </a:p>
        </p:txBody>
      </p:sp>
      <p:sp>
        <p:nvSpPr>
          <p:cNvPr id="16390" name="TextBox 4"/>
          <p:cNvSpPr txBox="1">
            <a:spLocks noChangeArrowheads="1"/>
          </p:cNvSpPr>
          <p:nvPr/>
        </p:nvSpPr>
        <p:spPr bwMode="auto">
          <a:xfrm rot="617606">
            <a:off x="5133549" y="1811072"/>
            <a:ext cx="364331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Делает всё обстоятельно, монументально, упорно покоряя цель. </a:t>
            </a:r>
          </a:p>
        </p:txBody>
      </p:sp>
      <p:sp>
        <p:nvSpPr>
          <p:cNvPr id="16391" name="TextBox 5"/>
          <p:cNvSpPr txBox="1">
            <a:spLocks noChangeArrowheads="1"/>
          </p:cNvSpPr>
          <p:nvPr/>
        </p:nvSpPr>
        <p:spPr bwMode="auto">
          <a:xfrm rot="-455142">
            <a:off x="5547347" y="3933528"/>
            <a:ext cx="3463511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Речь у него нетороплива и невыразительна,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жестов, мимики и выплеска эмоций.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285728"/>
            <a:ext cx="80010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 – сильный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уравновешенный,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инертный – ФЛЕГМАТИК</a:t>
            </a:r>
            <a:endParaRPr lang="ru-RU" sz="32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Картинка 21 из 13600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857224" y="3143248"/>
            <a:ext cx="7786742" cy="3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2"/>
          <p:cNvSpPr txBox="1">
            <a:spLocks noChangeArrowheads="1"/>
          </p:cNvSpPr>
          <p:nvPr/>
        </p:nvSpPr>
        <p:spPr bwMode="auto">
          <a:xfrm rot="-741565">
            <a:off x="771756" y="1616216"/>
            <a:ext cx="38576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Энергия неиссякаема и шалости неизмеримы.</a:t>
            </a:r>
          </a:p>
        </p:txBody>
      </p:sp>
      <p:sp>
        <p:nvSpPr>
          <p:cNvPr id="17413" name="TextBox 3"/>
          <p:cNvSpPr txBox="1">
            <a:spLocks noChangeArrowheads="1"/>
          </p:cNvSpPr>
          <p:nvPr/>
        </p:nvSpPr>
        <p:spPr bwMode="auto">
          <a:xfrm rot="547072">
            <a:off x="4855673" y="1607189"/>
            <a:ext cx="404351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Постоянно конфликтует со своими сверстниками.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285728"/>
            <a:ext cx="80010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 ТИП – сильный, неуравновешенный,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преобладанием возбуждения – ХОЛЕРИК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314324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Речь  отрывиста, быстра, с проглатыванием отдельных слов, однако она очень выразительна и эмоциональна.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умеет ждать и подавлять свои желания.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8" descr="Картинка 4 из 20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lum bright="-10000"/>
          </a:blip>
          <a:srcRect/>
          <a:stretch>
            <a:fillRect/>
          </a:stretch>
        </p:blipFill>
        <p:spPr bwMode="auto">
          <a:xfrm>
            <a:off x="857224" y="1208126"/>
            <a:ext cx="7715304" cy="514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2"/>
          <p:cNvSpPr txBox="1">
            <a:spLocks noChangeArrowheads="1"/>
          </p:cNvSpPr>
          <p:nvPr/>
        </p:nvSpPr>
        <p:spPr bwMode="auto">
          <a:xfrm>
            <a:off x="857224" y="1142984"/>
            <a:ext cx="350046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Очень ранимы. Запасы слёз у них неистощимы.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86380" y="1142984"/>
            <a:ext cx="335756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Они всего боятся, застенчивы, робки, нерешительны.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7224" y="4572008"/>
            <a:ext cx="785818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Движения их неуверенны, бедны и часто суетливы. Речь тихая, но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выразительная. </a:t>
            </a:r>
          </a:p>
          <a:p>
            <a:pPr>
              <a:defRPr/>
            </a:pP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Обидчивость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их без конца и края.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285728"/>
            <a:ext cx="8001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 ТИП – слабый – МЕЛАНХОЛИК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9" descr="Картинка 3 из 1359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00625" y="571500"/>
            <a:ext cx="3643313" cy="7080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САНГВИНИК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29188" y="2214563"/>
            <a:ext cx="3643312" cy="7080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ФЛЕГМАТИК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29188" y="3786188"/>
            <a:ext cx="3643312" cy="7080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ХОЛЕРИК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86313" y="5572125"/>
            <a:ext cx="4000500" cy="7080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МЕЛАНХОЛИК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785786" y="285728"/>
            <a:ext cx="80010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ЛУЧШЕ  ВОСПИТЫВАТЬ  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САНГВИНИКА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785794"/>
            <a:ext cx="800105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Стремитесь выработать у ребёнка-сангвиника устойчивые интересы.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Учите терпению, упорству, тому, что любое дело надо доводить до конца.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Как можно больше поощряйте за нравственность его поступков.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Искореняйте небрежность и поверхностность при выполнении заданий. 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Учитывайте, что жизнерадостность, общительность, оптимизм</a:t>
            </a:r>
            <a:r>
              <a:rPr lang="en-US" sz="2800" cap="sm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сангвиника способны обернуться оборотной стороной медали и стать источником, как легкомыслия, так и непостоянства данного ребёнка.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785786" y="285728"/>
            <a:ext cx="80010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ЛУЧШЕ  ВОСПИТЫВАТЬ  ФЛЕГМАТИКА</a:t>
            </a:r>
            <a:endParaRPr lang="ru-RU" sz="24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785794"/>
            <a:ext cx="800105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Попытайтесь выработать любознательность. 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Учите, как правильно переключать внимание при выполнении различных поручений и как рационально распределить время.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раздражайтесь медленными темпами, а ускоряйте их, применяя игровую деятельность.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Учите полнее выражать эмоции и чувства. Старайтесь прививать навыки общения и развивать коммуникабельность.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Играйте с ним в игры, где необходима быстрота движений, точность, ловкость. 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Следите за тем, чтобы он меньше был инертным, вялым, всё время тормошите его.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785786" y="285728"/>
            <a:ext cx="80010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ЛУЧШЕ  ВОСПИТЫВАТЬ  ХОЛЕРИКА</a:t>
            </a:r>
            <a:endParaRPr lang="ru-RU" sz="24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785794"/>
            <a:ext cx="80010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Направляйте бьющую ключом энергию на нужные, полезные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дела.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Учите обдумывать свои решения, оценивать резервы своих сил.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Необходимо подбирать такие игры, где укрепились бы процессы торможения и не было бы перевозбуждения со стороны нервной системы. Игры должны быть спокойные.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Не забывайте, что непосредственность холерика нередко выливается в бестактность.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Холерика необходимо учить вежливости и требовать, чтобы таким стал.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785786" y="285728"/>
            <a:ext cx="80010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ЛУЧШЕ  ВОСПИТЫВАТЬ  МЕЛАНХОЛИКА</a:t>
            </a:r>
            <a:endParaRPr lang="ru-RU" sz="24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785794"/>
            <a:ext cx="800105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Старайтесь поддержать его, одобрить.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Нацеливайте его лишь на посильные задания и помогайте время их исполнить.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Учите, как надо преодолевать застенчивость и робость.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Поддерживайте его самостоятельность.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Воспитывайте в нём инициативность, общительность, смелость.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Учите бесстрашию и помогайте избавиться от страхов. Ни в коем случае, даже из благих побуждений, не запугивайте его.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Старайтесь вызвать больше положительных эмоций.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85786" y="285728"/>
            <a:ext cx="80010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Советы и рекомендации</a:t>
            </a:r>
            <a:endParaRPr lang="ru-RU" sz="32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785794"/>
            <a:ext cx="80010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График соревнования с самим собой.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Закрепление нового навыка требует 200-500 повторений.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Научите ребёнка слушать и в уме «рисовать себе картину» того, о чём говорит учитель, при этом совсем-совсем не отвлекаясь. 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Учите его пользоваться словарями, энциклопедиями и другими источниками.</a:t>
            </a:r>
          </a:p>
          <a:p>
            <a:pPr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Научите ребёнка думать.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Картинка 34 из 84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4286256"/>
            <a:ext cx="2786059" cy="2085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а 21 из 1128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214422"/>
            <a:ext cx="4143352" cy="27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2"/>
          <p:cNvSpPr txBox="1">
            <a:spLocks noChangeArrowheads="1"/>
          </p:cNvSpPr>
          <p:nvPr/>
        </p:nvSpPr>
        <p:spPr bwMode="auto">
          <a:xfrm rot="200554">
            <a:off x="2786050" y="4714884"/>
            <a:ext cx="47149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Родители – лучшие учителя ребёнку.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785786" y="571500"/>
            <a:ext cx="814390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научиться стимулировать мотивацию ребёнка 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повышению успеваемости.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488" y="1785926"/>
            <a:ext cx="50006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«Чтобы учение было в радость»</a:t>
            </a:r>
            <a:endParaRPr lang="ru-RU" sz="4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rot="183974">
            <a:off x="2714612" y="5000636"/>
            <a:ext cx="485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Мусафирова М. Е., учитель начальных классов МБОУ СОШ № 8 г. Радужный ХМАО - </a:t>
            </a:r>
            <a:r>
              <a:rPr lang="ru-RU" b="1" dirty="0" err="1" smtClean="0"/>
              <a:t>Югра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Источники: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500063" y="1071563"/>
            <a:ext cx="8229600" cy="4525962"/>
          </a:xfrm>
        </p:spPr>
        <p:txBody>
          <a:bodyPr/>
          <a:lstStyle/>
          <a:p>
            <a:r>
              <a:rPr lang="en-US" sz="1400" smtClean="0">
                <a:hlinkClick r:id="rId2"/>
              </a:rPr>
              <a:t>http://timofeeva-letunovskaya.ru/deti/</a:t>
            </a:r>
            <a:endParaRPr lang="ru-RU" sz="1400" smtClean="0"/>
          </a:p>
          <a:p>
            <a:r>
              <a:rPr lang="en-US" sz="1400" smtClean="0">
                <a:hlinkClick r:id="rId3"/>
              </a:rPr>
              <a:t>http://www.liveinternet.ru/users/muslimah/rubric/1798343/</a:t>
            </a:r>
            <a:r>
              <a:rPr lang="en-US" sz="1400" smtClean="0"/>
              <a:t> </a:t>
            </a:r>
            <a:endParaRPr lang="ru-RU" sz="1400" smtClean="0"/>
          </a:p>
          <a:p>
            <a:r>
              <a:rPr lang="en-US" sz="1400" smtClean="0">
                <a:hlinkClick r:id="rId4"/>
              </a:rPr>
              <a:t>http://www.epochtimes.ru/content/view/42176/54/</a:t>
            </a:r>
            <a:endParaRPr lang="ru-RU" sz="1400" smtClean="0"/>
          </a:p>
          <a:p>
            <a:r>
              <a:rPr lang="en-US" sz="1400" smtClean="0">
                <a:hlinkClick r:id="rId5"/>
              </a:rPr>
              <a:t>http://www.biografik.ru/news-page-14.html</a:t>
            </a:r>
            <a:endParaRPr lang="ru-RU" sz="1400" smtClean="0"/>
          </a:p>
          <a:p>
            <a:r>
              <a:rPr lang="en-US" sz="1400" smtClean="0">
                <a:hlinkClick r:id="rId6"/>
              </a:rPr>
              <a:t>http://5ballov.qip.ru/news/newsline/2010/01/26/63900</a:t>
            </a:r>
            <a:endParaRPr lang="ru-RU" sz="1400" smtClean="0"/>
          </a:p>
          <a:p>
            <a:r>
              <a:rPr lang="en-US" sz="1400" smtClean="0">
                <a:hlinkClick r:id="rId7"/>
              </a:rPr>
              <a:t>http://jjsss.ru/publ/samaja_luchshaja_mama/kak_nakazyvat_rebenka_nakazanie_remnem/6-1-0-29</a:t>
            </a:r>
            <a:r>
              <a:rPr lang="en-US" sz="1400" smtClean="0"/>
              <a:t> </a:t>
            </a:r>
            <a:endParaRPr lang="ru-RU" sz="1400" smtClean="0"/>
          </a:p>
          <a:p>
            <a:r>
              <a:rPr lang="en-US" sz="1400" smtClean="0">
                <a:hlinkClick r:id="rId8"/>
              </a:rPr>
              <a:t>http://www.seychas.ua/highlife/2009/10/8/news/14459.htm</a:t>
            </a:r>
            <a:endParaRPr lang="ru-RU" sz="1400" smtClean="0"/>
          </a:p>
          <a:p>
            <a:r>
              <a:rPr lang="en-US" sz="1400" smtClean="0">
                <a:hlinkClick r:id="rId9"/>
              </a:rPr>
              <a:t>http://bojcko.ucoz.ru/publ/dlja_vas_roditeli/vospitanie_neposlushnykh_detej/11-1-0-242</a:t>
            </a:r>
            <a:endParaRPr lang="ru-RU" sz="1400" smtClean="0"/>
          </a:p>
          <a:p>
            <a:r>
              <a:rPr lang="en-US" sz="1400" smtClean="0">
                <a:hlinkClick r:id="rId10"/>
              </a:rPr>
              <a:t>http://news.rambler.ru/8588994/photos/22551425/</a:t>
            </a:r>
            <a:endParaRPr lang="ru-RU" sz="1400" smtClean="0"/>
          </a:p>
          <a:p>
            <a:r>
              <a:rPr lang="en-US" sz="1400" smtClean="0">
                <a:hlinkClick r:id="rId11"/>
              </a:rPr>
              <a:t>http://tv-express.ru/author_programs/8/arch/</a:t>
            </a:r>
            <a:r>
              <a:rPr lang="en-US" sz="1400" smtClean="0"/>
              <a:t> </a:t>
            </a:r>
            <a:endParaRPr lang="ru-RU" sz="1400" smtClean="0"/>
          </a:p>
          <a:p>
            <a:r>
              <a:rPr lang="en-US" sz="1400" smtClean="0">
                <a:hlinkClick r:id="rId12"/>
              </a:rPr>
              <a:t>http://www.segodnya.ua/news/10047614.html</a:t>
            </a:r>
            <a:r>
              <a:rPr lang="en-US" sz="1400" smtClean="0"/>
              <a:t> </a:t>
            </a:r>
            <a:endParaRPr lang="ru-RU" sz="1400" smtClean="0"/>
          </a:p>
          <a:p>
            <a:r>
              <a:rPr lang="en-US" sz="1400" smtClean="0">
                <a:hlinkClick r:id="rId13"/>
              </a:rPr>
              <a:t>http://d-tal.com/maps/1-2009-02-02-09-39-00/45-2009-02-05-08-33-38</a:t>
            </a:r>
            <a:endParaRPr lang="ru-RU" sz="1400" smtClean="0"/>
          </a:p>
          <a:p>
            <a:r>
              <a:rPr lang="en-US" sz="1400" smtClean="0">
                <a:hlinkClick r:id="rId14"/>
              </a:rPr>
              <a:t>http://papablo.ru/archives/710</a:t>
            </a:r>
            <a:r>
              <a:rPr lang="en-US" sz="1400" smtClean="0"/>
              <a:t> </a:t>
            </a:r>
            <a:endParaRPr lang="ru-RU" sz="1400" smtClean="0"/>
          </a:p>
          <a:p>
            <a:r>
              <a:rPr lang="en-US" sz="1400" smtClean="0">
                <a:hlinkClick r:id="rId15"/>
              </a:rPr>
              <a:t>http://www.tigrulki.ru/2010/04/23/rebenok-sangvinik/enfant1/</a:t>
            </a:r>
            <a:endParaRPr lang="ru-RU" sz="1400" smtClean="0"/>
          </a:p>
          <a:p>
            <a:r>
              <a:rPr lang="en-US" sz="1400" smtClean="0">
                <a:hlinkClick r:id="rId16"/>
              </a:rPr>
              <a:t>http://rnns.ru/progon/90435-kak-pravilno-zapretit-rebenku.html</a:t>
            </a:r>
            <a:endParaRPr lang="ru-RU" sz="1400" smtClean="0"/>
          </a:p>
          <a:p>
            <a:r>
              <a:rPr lang="en-US" sz="1400" smtClean="0">
                <a:hlinkClick r:id="rId17"/>
              </a:rPr>
              <a:t>http://znamus.ru/page/nemogu_bistree</a:t>
            </a:r>
            <a:endParaRPr lang="ru-RU" sz="1400" smtClean="0"/>
          </a:p>
          <a:p>
            <a:r>
              <a:rPr lang="en-US" sz="1400" smtClean="0">
                <a:hlinkClick r:id="rId18"/>
              </a:rPr>
              <a:t>http://facenews.ua/18393/kakoj-vid-sporta-podojdet-vashemu-rebenku.html</a:t>
            </a:r>
            <a:endParaRPr lang="ru-RU" sz="1400" smtClean="0"/>
          </a:p>
          <a:p>
            <a:r>
              <a:rPr lang="en-US" sz="1400" smtClean="0">
                <a:hlinkClick r:id="rId19"/>
              </a:rPr>
              <a:t>http://www.noi.md/ru/news_id/3624</a:t>
            </a:r>
            <a:r>
              <a:rPr lang="en-US" sz="1400" smtClean="0"/>
              <a:t>   </a:t>
            </a:r>
            <a:endParaRPr lang="ru-RU" sz="1400" smtClean="0"/>
          </a:p>
          <a:p>
            <a:r>
              <a:rPr lang="en-US" sz="1400" smtClean="0">
                <a:hlinkClick r:id="rId20"/>
              </a:rPr>
              <a:t>http://mirsovetov.ru/a/housing/family/socialization-child.html</a:t>
            </a:r>
            <a:r>
              <a:rPr lang="en-US" sz="1400" smtClean="0"/>
              <a:t>  </a:t>
            </a:r>
            <a:endParaRPr lang="ru-RU" sz="1400" smtClean="0"/>
          </a:p>
          <a:p>
            <a:endParaRPr lang="ru-RU" sz="1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785786" y="285750"/>
            <a:ext cx="800105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Любое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воспитательное 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воздействие имеет успех, если оно учитывает потребности ребёнка.</a:t>
            </a:r>
          </a:p>
        </p:txBody>
      </p:sp>
      <p:pic>
        <p:nvPicPr>
          <p:cNvPr id="4099" name="Picture 4" descr="Картинка 27 из 1128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429000"/>
            <a:ext cx="4357700" cy="2902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785786" y="3786190"/>
            <a:ext cx="400052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Ребёнка заставляет учиться страх перед наказанием.</a:t>
            </a:r>
          </a:p>
        </p:txBody>
      </p:sp>
      <p:pic>
        <p:nvPicPr>
          <p:cNvPr id="5124" name="Picture 7" descr="Картинка 1 из 52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571480"/>
            <a:ext cx="3810840" cy="5730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g1.liveinternet.ru/images/attach/c/1/60/258/60258286_Psiholog_i_kabbalist_1116878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1" y="571480"/>
            <a:ext cx="352427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714348" y="4786322"/>
            <a:ext cx="807246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Принуждение к хорошей успеваемости только усиливает отвращение к школе, учёбе  или отдельным предметам. </a:t>
            </a:r>
          </a:p>
        </p:txBody>
      </p:sp>
      <p:pic>
        <p:nvPicPr>
          <p:cNvPr id="6147" name="Picture 4" descr="Картинка 41 из 11285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9" y="571481"/>
            <a:ext cx="452095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8" descr="Картинка 17 из 529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571479"/>
            <a:ext cx="2738438" cy="4133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Картинка 11 из 19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500042"/>
            <a:ext cx="600156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14348" y="5000636"/>
            <a:ext cx="80724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Многие, но только не сам ученик, ломают себе голову над тем, как повысить его успеваемость.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2428860" y="928688"/>
            <a:ext cx="600076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Темперамент –</a:t>
            </a:r>
          </a:p>
          <a:p>
            <a:pPr algn="ctr"/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  динамические особенности поведения.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9" descr="Картинка 3 из 1359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00625" y="571500"/>
            <a:ext cx="3643313" cy="7080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САНГВИНИК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29188" y="2214563"/>
            <a:ext cx="3643312" cy="7080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ФЛЕГМАТИК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29188" y="3786188"/>
            <a:ext cx="3643312" cy="7080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ХОЛЕРИК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86313" y="5572125"/>
            <a:ext cx="4000500" cy="7080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МЕЛАНХОЛИК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" descr="Картинка 2 из 1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159" y="1500189"/>
            <a:ext cx="4397541" cy="292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Box 2"/>
          <p:cNvSpPr txBox="1">
            <a:spLocks noChangeArrowheads="1"/>
          </p:cNvSpPr>
          <p:nvPr/>
        </p:nvSpPr>
        <p:spPr bwMode="auto">
          <a:xfrm>
            <a:off x="2071670" y="1500174"/>
            <a:ext cx="3143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Жизнелюб и любит, чтобы жизнь вокруг него била ключом.</a:t>
            </a:r>
          </a:p>
        </p:txBody>
      </p:sp>
      <p:sp>
        <p:nvSpPr>
          <p:cNvPr id="15366" name="TextBox 4"/>
          <p:cNvSpPr txBox="1">
            <a:spLocks noChangeArrowheads="1"/>
          </p:cNvSpPr>
          <p:nvPr/>
        </p:nvSpPr>
        <p:spPr bwMode="auto">
          <a:xfrm>
            <a:off x="785786" y="4786322"/>
            <a:ext cx="328612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Легко «включается» в любую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деятельность. </a:t>
            </a:r>
          </a:p>
        </p:txBody>
      </p:sp>
      <p:pic>
        <p:nvPicPr>
          <p:cNvPr id="15368" name="Picture 10" descr="Картинка 5 из 13599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3643314"/>
            <a:ext cx="4593351" cy="271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785786" y="285728"/>
            <a:ext cx="80010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ТИП – сильный, уравновешенный, подвижный - САНГВИНИК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14942" y="1500174"/>
            <a:ext cx="36433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ним интересно и легко. Целый день у него хорошее настроение.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ce7d396b794717cabc5e4e74815e85c6140e2"/>
</p:tagLst>
</file>

<file path=ppt/theme/theme1.xml><?xml version="1.0" encoding="utf-8"?>
<a:theme xmlns:a="http://schemas.openxmlformats.org/drawingml/2006/main" name="Тема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</Template>
  <TotalTime>168</TotalTime>
  <Words>763</Words>
  <Application>Microsoft Office PowerPoint</Application>
  <PresentationFormat>Экран (4:3)</PresentationFormat>
  <Paragraphs>100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Тема4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Источники:</vt:lpstr>
    </vt:vector>
  </TitlesOfParts>
  <Company>jazz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MART1</dc:creator>
  <cp:lastModifiedBy>MART1</cp:lastModifiedBy>
  <cp:revision>23</cp:revision>
  <dcterms:created xsi:type="dcterms:W3CDTF">2014-12-15T05:56:53Z</dcterms:created>
  <dcterms:modified xsi:type="dcterms:W3CDTF">2014-12-19T19:18:40Z</dcterms:modified>
</cp:coreProperties>
</file>