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8"/>
  </p:notesMasterIdLst>
  <p:sldIdLst>
    <p:sldId id="274" r:id="rId2"/>
    <p:sldId id="276" r:id="rId3"/>
    <p:sldId id="279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8" r:id="rId12"/>
    <p:sldId id="278" r:id="rId13"/>
    <p:sldId id="264" r:id="rId14"/>
    <p:sldId id="265" r:id="rId15"/>
    <p:sldId id="266" r:id="rId16"/>
    <p:sldId id="267" r:id="rId17"/>
    <p:sldId id="272" r:id="rId18"/>
    <p:sldId id="275" r:id="rId19"/>
    <p:sldId id="277" r:id="rId20"/>
    <p:sldId id="281" r:id="rId21"/>
    <p:sldId id="282" r:id="rId22"/>
    <p:sldId id="270" r:id="rId23"/>
    <p:sldId id="271" r:id="rId24"/>
    <p:sldId id="280" r:id="rId25"/>
    <p:sldId id="273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8E4"/>
    <a:srgbClr val="000000"/>
    <a:srgbClr val="FF9966"/>
    <a:srgbClr val="CC9900"/>
    <a:srgbClr val="A3ABFB"/>
    <a:srgbClr val="FF0066"/>
    <a:srgbClr val="FFFF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35" autoAdjust="0"/>
    <p:restoredTop sz="93037" autoAdjust="0"/>
  </p:normalViewPr>
  <p:slideViewPr>
    <p:cSldViewPr>
      <p:cViewPr varScale="1">
        <p:scale>
          <a:sx n="68" d="100"/>
          <a:sy n="68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FF4136-857F-49CD-9D9B-EBF59D8B0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FB21D-FAB3-438E-98F7-4E9689CF99E0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51ED3-BAB0-48B0-A77E-D613738DF95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D378-0759-4CEC-86A6-AE82086F9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6EAD-554E-4138-B92F-8C0B8C8C2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87F2-3526-4ED5-B3A1-24161A3AC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EE12-CD82-48A4-B435-B40B8EBA0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C2C6-32A5-4889-A9FD-C6FCB9B2E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E11A-DFD1-49ED-98E7-F4E4ACAC7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5086E-2D8F-4683-AB32-2146FFDDA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27DA-6847-4B46-A449-82E307594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27D19-2BB7-4FD1-AD21-0E81CA481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FDA0-21A3-416F-9CC4-0D3841386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C39CF-8142-4730-B778-AFF607CBA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2253-BA6B-4939-88B1-6789E309F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4D2BDA-8D5B-4C7D-9C11-FE60FFD1F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12" Type="http://schemas.openxmlformats.org/officeDocument/2006/relationships/image" Target="../media/image29.png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21.wmf"/><Relationship Id="rId11" Type="http://schemas.openxmlformats.org/officeDocument/2006/relationships/image" Target="../media/image3.png"/><Relationship Id="rId5" Type="http://schemas.openxmlformats.org/officeDocument/2006/relationships/image" Target="../media/image20.wmf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29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6.wav"/><Relationship Id="rId7" Type="http://schemas.openxmlformats.org/officeDocument/2006/relationships/image" Target="../media/image32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7.wav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29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29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____________Microsoft_Office_PowerPoint_97-20031.ppt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http://animashky.ru/flist/3dmult/10/15.gif" TargetMode="External"/><Relationship Id="rId13" Type="http://schemas.openxmlformats.org/officeDocument/2006/relationships/image" Target="../media/image54.gif"/><Relationship Id="rId3" Type="http://schemas.openxmlformats.org/officeDocument/2006/relationships/audio" Target="../media/audio27.wav"/><Relationship Id="rId7" Type="http://schemas.openxmlformats.org/officeDocument/2006/relationships/image" Target="../media/image51.gif"/><Relationship Id="rId12" Type="http://schemas.openxmlformats.org/officeDocument/2006/relationships/image" Target="http://animashky.ru/flist/3djivotnie/21/128.gif" TargetMode="External"/><Relationship Id="rId17" Type="http://schemas.openxmlformats.org/officeDocument/2006/relationships/image" Target="../media/image29.png"/><Relationship Id="rId2" Type="http://schemas.openxmlformats.org/officeDocument/2006/relationships/audio" Target="../media/audio26.wav"/><Relationship Id="rId16" Type="http://schemas.openxmlformats.org/officeDocument/2006/relationships/image" Target="http://animashky.ru/flist/3djivotnie/9/27.gif" TargetMode="External"/><Relationship Id="rId1" Type="http://schemas.openxmlformats.org/officeDocument/2006/relationships/audio" Target="../media/audio25.wav"/><Relationship Id="rId6" Type="http://schemas.openxmlformats.org/officeDocument/2006/relationships/image" Target="../media/image50.gif"/><Relationship Id="rId11" Type="http://schemas.openxmlformats.org/officeDocument/2006/relationships/image" Target="../media/image53.gif"/><Relationship Id="rId5" Type="http://schemas.openxmlformats.org/officeDocument/2006/relationships/image" Target="../media/image49.jpeg"/><Relationship Id="rId15" Type="http://schemas.openxmlformats.org/officeDocument/2006/relationships/image" Target="../media/image55.gif"/><Relationship Id="rId10" Type="http://schemas.openxmlformats.org/officeDocument/2006/relationships/image" Target="http://animashky.ru/flist/3djivotnie/10/9.gif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2.gif"/><Relationship Id="rId14" Type="http://schemas.openxmlformats.org/officeDocument/2006/relationships/image" Target="http://animashky.ru/flist/3djivotnie/15/15.gi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http://animashky.ru/flist/3djivotnie/13/6.gif" TargetMode="External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gif"/><Relationship Id="rId12" Type="http://schemas.openxmlformats.org/officeDocument/2006/relationships/image" Target="../media/image62.gif"/><Relationship Id="rId17" Type="http://schemas.openxmlformats.org/officeDocument/2006/relationships/image" Target="http://animashky.ru/flist/3djivotnie/21/50.gif" TargetMode="External"/><Relationship Id="rId2" Type="http://schemas.openxmlformats.org/officeDocument/2006/relationships/audio" Target="../media/audio29.wav"/><Relationship Id="rId16" Type="http://schemas.openxmlformats.org/officeDocument/2006/relationships/image" Target="../media/image64.gif"/><Relationship Id="rId1" Type="http://schemas.openxmlformats.org/officeDocument/2006/relationships/audio" Target="../media/audio28.wav"/><Relationship Id="rId6" Type="http://schemas.openxmlformats.org/officeDocument/2006/relationships/image" Target="../media/image58.gif"/><Relationship Id="rId11" Type="http://schemas.openxmlformats.org/officeDocument/2006/relationships/image" Target="http://animashky.ru/flist/3djivotnie/15/20.gif" TargetMode="External"/><Relationship Id="rId5" Type="http://schemas.openxmlformats.org/officeDocument/2006/relationships/image" Target="../media/image57.gif"/><Relationship Id="rId15" Type="http://schemas.openxmlformats.org/officeDocument/2006/relationships/image" Target="http://animashky.ru/flist/3djivotnie/9/46.gif" TargetMode="External"/><Relationship Id="rId10" Type="http://schemas.openxmlformats.org/officeDocument/2006/relationships/image" Target="../media/image61.gif"/><Relationship Id="rId4" Type="http://schemas.openxmlformats.org/officeDocument/2006/relationships/image" Target="../media/image56.jpeg"/><Relationship Id="rId9" Type="http://schemas.openxmlformats.org/officeDocument/2006/relationships/image" Target="http://animashky.ru/flist/3djivotnie/18/65.gif" TargetMode="External"/><Relationship Id="rId14" Type="http://schemas.openxmlformats.org/officeDocument/2006/relationships/image" Target="../media/image6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5.jpeg"/><Relationship Id="rId7" Type="http://schemas.openxmlformats.org/officeDocument/2006/relationships/image" Target="../media/image6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6" Type="http://schemas.openxmlformats.org/officeDocument/2006/relationships/image" Target="../media/image68.gif"/><Relationship Id="rId11" Type="http://schemas.openxmlformats.org/officeDocument/2006/relationships/image" Target="../media/image29.png"/><Relationship Id="rId5" Type="http://schemas.openxmlformats.org/officeDocument/2006/relationships/image" Target="../media/image67.gif"/><Relationship Id="rId10" Type="http://schemas.openxmlformats.org/officeDocument/2006/relationships/image" Target="../media/image72.gif"/><Relationship Id="rId4" Type="http://schemas.openxmlformats.org/officeDocument/2006/relationships/image" Target="../media/image66.gif"/><Relationship Id="rId9" Type="http://schemas.openxmlformats.org/officeDocument/2006/relationships/image" Target="../media/image7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12.wmf"/><Relationship Id="rId11" Type="http://schemas.openxmlformats.org/officeDocument/2006/relationships/image" Target="../media/image8.png"/><Relationship Id="rId5" Type="http://schemas.openxmlformats.org/officeDocument/2006/relationships/image" Target="../media/image13.wmf"/><Relationship Id="rId10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wmf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wmf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wmf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0.wav"/><Relationship Id="rId6" Type="http://schemas.openxmlformats.org/officeDocument/2006/relationships/image" Target="../media/image24.jpeg"/><Relationship Id="rId5" Type="http://schemas.openxmlformats.org/officeDocument/2006/relationships/image" Target="../media/image26.jpeg"/><Relationship Id="rId4" Type="http://schemas.openxmlformats.org/officeDocument/2006/relationships/image" Target="../media/image21.w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accent2"/>
                </a:solidFill>
              </a:rPr>
              <a:t>МОУ СОШ  №8</a:t>
            </a:r>
            <a:br>
              <a:rPr lang="ru-RU" sz="4000" smtClean="0">
                <a:solidFill>
                  <a:schemeClr val="accent2"/>
                </a:solidFill>
              </a:rPr>
            </a:br>
            <a:r>
              <a:rPr lang="ru-RU" sz="4000" smtClean="0">
                <a:solidFill>
                  <a:schemeClr val="accent2"/>
                </a:solidFill>
              </a:rPr>
              <a:t>г.РАДУЖНЫЙ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57338"/>
            <a:ext cx="9144000" cy="530066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3300"/>
                </a:solidFill>
              </a:rPr>
              <a:t>Составила: Семенец Валентина Валентиновна</a:t>
            </a:r>
          </a:p>
          <a:p>
            <a:pPr eaLnBrk="1" hangingPunct="1"/>
            <a:r>
              <a:rPr lang="ru-RU" smtClean="0">
                <a:solidFill>
                  <a:srgbClr val="003300"/>
                </a:solidFill>
              </a:rPr>
              <a:t>Русский язык.  2 класс</a:t>
            </a:r>
          </a:p>
          <a:p>
            <a:pPr eaLnBrk="1" hangingPunct="1"/>
            <a:r>
              <a:rPr lang="ru-RU" smtClean="0">
                <a:solidFill>
                  <a:srgbClr val="003300"/>
                </a:solidFill>
              </a:rPr>
              <a:t>Глагол.( 3 четверть, 27 урок)</a:t>
            </a:r>
          </a:p>
          <a:p>
            <a:pPr eaLnBrk="1" hangingPunct="1"/>
            <a:r>
              <a:rPr lang="ru-RU" smtClean="0">
                <a:solidFill>
                  <a:srgbClr val="003300"/>
                </a:solidFill>
              </a:rPr>
              <a:t>Объяснение нового материала.</a:t>
            </a:r>
          </a:p>
        </p:txBody>
      </p:sp>
      <p:pic>
        <p:nvPicPr>
          <p:cNvPr id="3076" name="Picture 6" descr="CIMG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805238"/>
            <a:ext cx="40703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CIMG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819525"/>
            <a:ext cx="37623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916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Глаголы </a:t>
            </a:r>
            <a:r>
              <a:rPr lang="ru-RU" sz="4000" smtClean="0">
                <a:solidFill>
                  <a:srgbClr val="003300"/>
                </a:solidFill>
              </a:rPr>
              <a:t>–это слова, которые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003300"/>
                </a:solidFill>
              </a:rPr>
              <a:t>называют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FF0000"/>
                </a:solidFill>
              </a:rPr>
              <a:t>действия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003300"/>
                </a:solidFill>
              </a:rPr>
              <a:t>предметов.</a:t>
            </a:r>
            <a:r>
              <a:rPr lang="ru-RU" sz="4000" smtClean="0"/>
              <a:t> 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Отвечают на вопросы    что  делает</a:t>
            </a:r>
            <a:r>
              <a:rPr lang="en-US" smtClean="0">
                <a:solidFill>
                  <a:srgbClr val="003300"/>
                </a:solidFill>
              </a:rPr>
              <a:t>?</a:t>
            </a:r>
            <a:endParaRPr lang="ru-RU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что делать</a:t>
            </a:r>
            <a:r>
              <a:rPr lang="en-US" smtClean="0">
                <a:solidFill>
                  <a:srgbClr val="003300"/>
                </a:solidFill>
              </a:rPr>
              <a:t>?</a:t>
            </a:r>
            <a:r>
              <a:rPr lang="ru-RU" smtClean="0">
                <a:solidFill>
                  <a:srgbClr val="003300"/>
                </a:solidFill>
              </a:rPr>
              <a:t>  что делал </a:t>
            </a:r>
            <a:r>
              <a:rPr lang="en-US" smtClean="0">
                <a:solidFill>
                  <a:srgbClr val="003300"/>
                </a:solidFill>
              </a:rPr>
              <a:t>?</a:t>
            </a:r>
            <a:r>
              <a:rPr lang="ru-RU" smtClean="0">
                <a:solidFill>
                  <a:srgbClr val="003300"/>
                </a:solidFill>
              </a:rPr>
              <a:t>  </a:t>
            </a:r>
            <a:endParaRPr lang="en-US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что будет делать</a:t>
            </a:r>
            <a:r>
              <a:rPr lang="en-US" smtClean="0">
                <a:solidFill>
                  <a:srgbClr val="003300"/>
                </a:solidFill>
              </a:rPr>
              <a:t>?</a:t>
            </a:r>
            <a:endParaRPr lang="ru-RU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что сделает</a:t>
            </a:r>
            <a:r>
              <a:rPr lang="en-US" smtClean="0">
                <a:solidFill>
                  <a:srgbClr val="003300"/>
                </a:solidFill>
              </a:rPr>
              <a:t>?</a:t>
            </a:r>
            <a:r>
              <a:rPr lang="ru-RU" smtClean="0">
                <a:solidFill>
                  <a:srgbClr val="003300"/>
                </a:solidFill>
              </a:rPr>
              <a:t> </a:t>
            </a:r>
            <a:r>
              <a:rPr lang="en-US" smtClean="0">
                <a:solidFill>
                  <a:srgbClr val="003300"/>
                </a:solidFill>
              </a:rPr>
              <a:t> </a:t>
            </a:r>
            <a:r>
              <a:rPr lang="ru-RU" smtClean="0">
                <a:solidFill>
                  <a:srgbClr val="003300"/>
                </a:solidFill>
              </a:rPr>
              <a:t>что сделал</a:t>
            </a:r>
            <a:r>
              <a:rPr lang="en-US" smtClean="0">
                <a:solidFill>
                  <a:srgbClr val="003300"/>
                </a:solidFill>
              </a:rPr>
              <a:t>?</a:t>
            </a:r>
            <a:r>
              <a:rPr lang="ru-RU" smtClean="0">
                <a:solidFill>
                  <a:srgbClr val="0033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и на  другие подобные вопросы</a:t>
            </a:r>
            <a:r>
              <a:rPr lang="ru-RU" smtClean="0"/>
              <a:t>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   Играет, лечит, плавал, будет прыгать,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     зайдёт,                          взлетит.</a:t>
            </a:r>
          </a:p>
        </p:txBody>
      </p:sp>
      <p:pic>
        <p:nvPicPr>
          <p:cNvPr id="11268" name="Picture 6" descr="j02856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7950" y="4581525"/>
            <a:ext cx="1119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j02407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868863"/>
            <a:ext cx="10366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images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4868863"/>
            <a:ext cx="12128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128845_wallpaper_spider-man_2_enter_electro_01_10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2349500"/>
            <a:ext cx="23050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Зака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213" y="5445125"/>
            <a:ext cx="16922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 descr="imag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7050" y="50577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81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1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501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1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1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501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29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00"/>
                </a:solidFill>
              </a:rPr>
              <a:t>Физминутка.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Гуси-лебеди   </a:t>
            </a:r>
            <a:r>
              <a:rPr lang="ru-RU" smtClean="0">
                <a:solidFill>
                  <a:srgbClr val="CC0000"/>
                </a:solidFill>
              </a:rPr>
              <a:t>летели</a:t>
            </a:r>
            <a:br>
              <a:rPr lang="ru-RU" smtClean="0">
                <a:solidFill>
                  <a:srgbClr val="CC0000"/>
                </a:solidFill>
              </a:rPr>
            </a:br>
            <a:r>
              <a:rPr lang="ru-RU" smtClean="0"/>
              <a:t>На лужайку  тихо </a:t>
            </a:r>
            <a:r>
              <a:rPr lang="ru-RU" smtClean="0">
                <a:solidFill>
                  <a:srgbClr val="CC0000"/>
                </a:solidFill>
              </a:rPr>
              <a:t>сели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CC0000"/>
                </a:solidFill>
              </a:rPr>
              <a:t>Походили, поклевали,</a:t>
            </a:r>
            <a:br>
              <a:rPr lang="ru-RU" smtClean="0">
                <a:solidFill>
                  <a:srgbClr val="CC0000"/>
                </a:solidFill>
              </a:rPr>
            </a:br>
            <a:r>
              <a:rPr lang="ru-RU" smtClean="0"/>
              <a:t>Потом быстро </a:t>
            </a:r>
            <a:r>
              <a:rPr lang="ru-RU" smtClean="0">
                <a:solidFill>
                  <a:srgbClr val="CC0000"/>
                </a:solidFill>
              </a:rPr>
              <a:t>побежали.</a:t>
            </a:r>
          </a:p>
        </p:txBody>
      </p:sp>
      <p:pic>
        <p:nvPicPr>
          <p:cNvPr id="12292" name="Picture 4" descr="птиц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643313"/>
            <a:ext cx="48974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01063" y="7215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3300"/>
                </a:solidFill>
              </a:rPr>
              <a:t>Летели, сели, походили, поклевали, побежали</a:t>
            </a:r>
            <a:r>
              <a:rPr lang="ru-RU" sz="4000" dirty="0" smtClean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На какие вопросы отвечают выделенные слова?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              </a:t>
            </a:r>
            <a:r>
              <a:rPr lang="ru-RU" sz="2400" smtClean="0">
                <a:solidFill>
                  <a:srgbClr val="FF0000"/>
                </a:solidFill>
              </a:rPr>
              <a:t>Что делали? Что сделали?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Что называют выделенные слова?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         </a:t>
            </a:r>
            <a:r>
              <a:rPr lang="ru-RU" sz="2400" smtClean="0">
                <a:solidFill>
                  <a:srgbClr val="FF0000"/>
                </a:solidFill>
              </a:rPr>
              <a:t>Действия, движения.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Какой частью речи являются?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                           </a:t>
            </a:r>
            <a:r>
              <a:rPr lang="ru-RU" sz="2400" smtClean="0">
                <a:solidFill>
                  <a:srgbClr val="FF0000"/>
                </a:solidFill>
              </a:rPr>
              <a:t>Глаголами.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619250" y="2276475"/>
            <a:ext cx="56880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692275" y="4005263"/>
            <a:ext cx="5616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2714625" y="5643563"/>
            <a:ext cx="302418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CC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29563" y="7500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929563" y="7072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3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4524E-7 L -0.00382 0.083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04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93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963E-6 L 3.61111E-6 0.07863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93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343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08092E-6 L 2.77778E-6 0.115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343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4564" grpId="0" animBg="1"/>
      <p:bldP spid="194565" grpId="0" animBg="1"/>
      <p:bldP spid="1945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00"/>
                </a:solidFill>
              </a:rPr>
              <a:t>Упражнение№252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mtClean="0"/>
              <a:t>Взяла девочка братца и побежала домой.</a:t>
            </a:r>
          </a:p>
          <a:p>
            <a:pPr eaLnBrk="1" hangingPunct="1">
              <a:buFontTx/>
              <a:buNone/>
            </a:pPr>
            <a:r>
              <a:rPr lang="ru-RU" smtClean="0"/>
              <a:t>Взвились гуси-лебеди, закричали, по-</a:t>
            </a:r>
          </a:p>
          <a:p>
            <a:pPr eaLnBrk="1" hangingPunct="1">
              <a:buFontTx/>
              <a:buNone/>
            </a:pPr>
            <a:r>
              <a:rPr lang="ru-RU" smtClean="0"/>
              <a:t>летели. А Маша бежит, несёт, братца, ног</a:t>
            </a:r>
          </a:p>
          <a:p>
            <a:pPr eaLnBrk="1" hangingPunct="1">
              <a:buFontTx/>
              <a:buNone/>
            </a:pPr>
            <a:r>
              <a:rPr lang="ru-RU" smtClean="0"/>
              <a:t>под собой не чует. Гуси-лебеди нагоняют</a:t>
            </a:r>
          </a:p>
          <a:p>
            <a:pPr eaLnBrk="1" hangingPunct="1">
              <a:buFontTx/>
              <a:buNone/>
            </a:pPr>
            <a:r>
              <a:rPr lang="ru-RU" smtClean="0"/>
              <a:t>её кричат, крыльями бьют.</a:t>
            </a:r>
          </a:p>
        </p:txBody>
      </p:sp>
      <p:pic>
        <p:nvPicPr>
          <p:cNvPr id="14340" name="Picture 4" descr="гу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418013"/>
            <a:ext cx="324485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91600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3350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3300"/>
                </a:solidFill>
              </a:rPr>
              <a:t>Что значит: «ног под собой не чует»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50"/>
            <a:ext cx="9144000" cy="542925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mtClean="0"/>
              <a:t>Скажи иначе.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2438" y="7072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00"/>
                </a:solidFill>
              </a:rPr>
              <a:t>Бежит очень быстро.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12" descr="j0149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052513"/>
            <a:ext cx="54991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43875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27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43063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0066"/>
                </a:solidFill>
              </a:rPr>
              <a:t>Упражнение№252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1557338"/>
            <a:ext cx="9144000" cy="53006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rgbClr val="000066"/>
                </a:solidFill>
              </a:rPr>
              <a:t>Проверка.</a:t>
            </a:r>
          </a:p>
          <a:p>
            <a:pPr marL="342900" indent="-342900">
              <a:spcBef>
                <a:spcPct val="20000"/>
              </a:spcBef>
            </a:pPr>
            <a:r>
              <a:rPr lang="ru-RU" sz="5400"/>
              <a:t>Взяла, побежала, взвились, закри</a:t>
            </a:r>
            <a:r>
              <a:rPr lang="ru-RU" sz="5400">
                <a:solidFill>
                  <a:srgbClr val="000066"/>
                </a:solidFill>
              </a:rPr>
              <a:t>ча</a:t>
            </a:r>
            <a:r>
              <a:rPr lang="ru-RU" sz="5400"/>
              <a:t>ли, полетели, бе</a:t>
            </a:r>
            <a:r>
              <a:rPr lang="ru-RU" sz="5400">
                <a:solidFill>
                  <a:srgbClr val="000066"/>
                </a:solidFill>
              </a:rPr>
              <a:t>жи</a:t>
            </a:r>
            <a:r>
              <a:rPr lang="ru-RU" sz="5400"/>
              <a:t>т, несёт, не  </a:t>
            </a:r>
            <a:r>
              <a:rPr lang="ru-RU" sz="5400">
                <a:solidFill>
                  <a:srgbClr val="000066"/>
                </a:solidFill>
              </a:rPr>
              <a:t>чу</a:t>
            </a:r>
            <a:r>
              <a:rPr lang="ru-RU" sz="5400"/>
              <a:t>ет, нагоняют, кри</a:t>
            </a:r>
            <a:r>
              <a:rPr lang="ru-RU" sz="5400">
                <a:solidFill>
                  <a:srgbClr val="000066"/>
                </a:solidFill>
              </a:rPr>
              <a:t>ча</a:t>
            </a:r>
            <a:r>
              <a:rPr lang="ru-RU" sz="5400"/>
              <a:t>т,   бьют.</a:t>
            </a:r>
          </a:p>
          <a:p>
            <a:pPr marL="342900" indent="-342900">
              <a:spcBef>
                <a:spcPct val="20000"/>
              </a:spcBef>
            </a:pPr>
            <a:endParaRPr lang="ru-RU" sz="5400">
              <a:solidFill>
                <a:srgbClr val="FF0000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85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3300"/>
                </a:solidFill>
              </a:rPr>
              <a:t>Почему гуси-лебеди не унесли братца?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CIMG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191288" y="-3843338"/>
            <a:ext cx="17811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IMG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40875" y="-9748838"/>
            <a:ext cx="7681912" cy="2682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IMG000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785926"/>
            <a:ext cx="37433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143108" y="1714488"/>
            <a:ext cx="3857652" cy="358775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2555875" y="49418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2500313" y="4500563"/>
            <a:ext cx="215900" cy="14414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97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39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3300"/>
                </a:solidFill>
              </a:rPr>
              <a:t>Вся семья вместе, так и душа на месте.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1494" name="Picture 6" descr="CIMG0015"/>
          <p:cNvPicPr>
            <a:picLocks noChangeAspect="1" noChangeArrowheads="1"/>
          </p:cNvPicPr>
          <p:nvPr/>
        </p:nvPicPr>
        <p:blipFill>
          <a:blip r:embed="rId4">
            <a:lum contrast="-24000"/>
          </a:blip>
          <a:srcRect/>
          <a:stretch>
            <a:fillRect/>
          </a:stretch>
        </p:blipFill>
        <p:spPr bwMode="auto">
          <a:xfrm>
            <a:off x="1835150" y="1341438"/>
            <a:ext cx="48958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1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8000" smtClean="0">
                <a:solidFill>
                  <a:srgbClr val="000066"/>
                </a:solidFill>
              </a:rPr>
              <a:t>2008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8000" smtClean="0">
                <a:solidFill>
                  <a:srgbClr val="FF0066"/>
                </a:solidFill>
              </a:rPr>
              <a:t>     ГОД СЕМЬИ</a:t>
            </a:r>
          </a:p>
        </p:txBody>
      </p:sp>
      <p:pic>
        <p:nvPicPr>
          <p:cNvPr id="20484" name="Picture 5" descr="family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924175"/>
            <a:ext cx="4679950" cy="3933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19353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85738" y="142875"/>
          <a:ext cx="8958262" cy="6715125"/>
        </p:xfrm>
        <a:graphic>
          <a:graphicData uri="http://schemas.openxmlformats.org/presentationml/2006/ole">
            <p:oleObj spid="_x0000_s1026" name="Презентация" r:id="rId4" imgW="4439494" imgH="3328460" progId="PowerPoint.Show.8">
              <p:embed/>
            </p:oleObj>
          </a:graphicData>
        </a:graphic>
      </p:graphicFrame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15375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Назови, кто как передвигается</a:t>
            </a:r>
          </a:p>
        </p:txBody>
      </p:sp>
      <p:pic>
        <p:nvPicPr>
          <p:cNvPr id="21507" name="Picture 2" descr="D:\Картинки\мир\ФЛОРА\34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1357313"/>
            <a:ext cx="9358313" cy="5500687"/>
          </a:xfrm>
          <a:noFill/>
        </p:spPr>
      </p:pic>
      <p:pic>
        <p:nvPicPr>
          <p:cNvPr id="5" name="Picture 7" descr="00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871913"/>
            <a:ext cx="242252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6" descr="http://animashky.ru/flist/3dmult/10/15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7834313" y="4429125"/>
            <a:ext cx="1309687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animashky.ru/flist/3djivotnie/10/9.gif"/>
          <p:cNvPicPr>
            <a:picLocks noChangeAspect="1" noChangeArrowheads="1" noCrop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6000750" y="5429250"/>
            <a:ext cx="1666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http://animashky.ru/flist/3djivotnie/21/128.gif"/>
          <p:cNvPicPr>
            <a:picLocks noChangeAspect="1" noChangeArrowheads="1" noCrop="1"/>
          </p:cNvPicPr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5429250" y="1857375"/>
            <a:ext cx="1681163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0" descr="http://animashky.ru/flist/3djivotnie/15/15.gif"/>
          <p:cNvPicPr>
            <a:picLocks noChangeAspect="1" noChangeArrowheads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6500813" y="4286250"/>
            <a:ext cx="1666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3" descr="http://animashky.ru/flist/3djivotnie/9/27.gif"/>
          <p:cNvPicPr>
            <a:picLocks noChangeAspect="1" noChangeArrowheads="1"/>
          </p:cNvPicPr>
          <p:nvPr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2252663" y="3643313"/>
            <a:ext cx="3860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9358313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942975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8839200" y="7000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4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411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2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Назови кто как кричит</a:t>
            </a:r>
          </a:p>
        </p:txBody>
      </p:sp>
      <p:pic>
        <p:nvPicPr>
          <p:cNvPr id="22531" name="Picture 2" descr="D:\Картинки\мир\Природа 1\7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285875"/>
            <a:ext cx="9144000" cy="6215063"/>
          </a:xfrm>
          <a:noFill/>
        </p:spPr>
      </p:pic>
      <p:pic>
        <p:nvPicPr>
          <p:cNvPr id="5" name="Picture 7" descr="001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5000625"/>
            <a:ext cx="2238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5" descr="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5408613"/>
            <a:ext cx="8048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8" descr="6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4786313"/>
            <a:ext cx="14430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http://animashky.ru/flist/3djivotnie/18/65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3500438" y="57150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2" descr="http://animashky.ru/flist/3djivotnie/15/20.gif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4929188" y="5929313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 descr="http://animashky.ru/flist/3djivotnie/13/6.gif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1285875" y="5670550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4" descr="http://animashky.ru/flist/3djivotnie/9/46.gif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6715125" y="3643313"/>
            <a:ext cx="3498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8" descr="http://animashky.ru/flist/3djivotnie/21/50.gif"/>
          <p:cNvPicPr>
            <a:picLocks noChangeAspect="1" noChangeArrowheads="1"/>
          </p:cNvPicPr>
          <p:nvPr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6500813" y="1571625"/>
            <a:ext cx="714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91440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6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3300"/>
                </a:solidFill>
              </a:rPr>
              <a:t>Назови кто что делает</a:t>
            </a:r>
            <a:r>
              <a:rPr lang="ru-RU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24" name="Picture 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557338"/>
            <a:ext cx="45450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1557338"/>
            <a:ext cx="43513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3613" y="1412875"/>
            <a:ext cx="419576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1700213"/>
            <a:ext cx="33924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 descr="1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1141413"/>
            <a:ext cx="3906838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9" descr="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1628775"/>
            <a:ext cx="48958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0" descr="2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1913" y="1125538"/>
            <a:ext cx="6286500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59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459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459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459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459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459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459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459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459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459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459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4459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459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74750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4000" u="sng" smtClean="0">
                <a:solidFill>
                  <a:srgbClr val="003300"/>
                </a:solidFill>
              </a:rPr>
              <a:t>Глаголы называют действия, движения предметов.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4000" smtClean="0"/>
              <a:t>Дети( что делают</a:t>
            </a:r>
            <a:r>
              <a:rPr lang="en-US" sz="4000" smtClean="0"/>
              <a:t>?</a:t>
            </a:r>
            <a:r>
              <a:rPr lang="ru-RU" sz="4000" smtClean="0"/>
              <a:t>) </a:t>
            </a:r>
            <a:r>
              <a:rPr lang="ru-RU" sz="4000" smtClean="0">
                <a:solidFill>
                  <a:srgbClr val="FF0000"/>
                </a:solidFill>
              </a:rPr>
              <a:t>плывут.</a:t>
            </a:r>
          </a:p>
          <a:p>
            <a:pPr eaLnBrk="1" hangingPunct="1"/>
            <a:r>
              <a:rPr lang="ru-RU" sz="4000" smtClean="0"/>
              <a:t>Мальчик( что делает?) </a:t>
            </a:r>
            <a:r>
              <a:rPr lang="ru-RU" sz="4000" smtClean="0">
                <a:solidFill>
                  <a:srgbClr val="FF0000"/>
                </a:solidFill>
              </a:rPr>
              <a:t>удит.</a:t>
            </a:r>
          </a:p>
          <a:p>
            <a:pPr eaLnBrk="1" hangingPunct="1"/>
            <a:r>
              <a:rPr lang="ru-RU" sz="4000" smtClean="0"/>
              <a:t>Дождь( что делает?) </a:t>
            </a:r>
            <a:r>
              <a:rPr lang="ru-RU" sz="4000" smtClean="0">
                <a:solidFill>
                  <a:srgbClr val="FF0000"/>
                </a:solidFill>
              </a:rPr>
              <a:t>льёт.</a:t>
            </a:r>
          </a:p>
          <a:p>
            <a:pPr eaLnBrk="1" hangingPunct="1"/>
            <a:r>
              <a:rPr lang="ru-RU" sz="4000" smtClean="0"/>
              <a:t>Турист( что делает?) </a:t>
            </a:r>
            <a:r>
              <a:rPr lang="ru-RU" sz="4000" smtClean="0">
                <a:solidFill>
                  <a:srgbClr val="FF0000"/>
                </a:solidFill>
              </a:rPr>
              <a:t>идёт.</a:t>
            </a:r>
          </a:p>
          <a:p>
            <a:pPr eaLnBrk="1" hangingPunct="1"/>
            <a:r>
              <a:rPr lang="ru-RU" sz="4000" smtClean="0"/>
              <a:t>Корова( что делает? ) </a:t>
            </a:r>
            <a:r>
              <a:rPr lang="ru-RU" sz="4000" smtClean="0">
                <a:solidFill>
                  <a:srgbClr val="FF0000"/>
                </a:solidFill>
              </a:rPr>
              <a:t>жуёт.</a:t>
            </a:r>
          </a:p>
          <a:p>
            <a:pPr eaLnBrk="1" hangingPunct="1"/>
            <a:r>
              <a:rPr lang="ru-RU" sz="4000" smtClean="0"/>
              <a:t>Собака( что делает?) </a:t>
            </a:r>
            <a:r>
              <a:rPr lang="ru-RU" sz="4000" smtClean="0">
                <a:solidFill>
                  <a:srgbClr val="FF0000"/>
                </a:solidFill>
              </a:rPr>
              <a:t>виляет.</a:t>
            </a:r>
          </a:p>
          <a:p>
            <a:pPr eaLnBrk="1" hangingPunct="1"/>
            <a:r>
              <a:rPr lang="ru-RU" sz="4000" smtClean="0"/>
              <a:t>Котёнок (что делает?) </a:t>
            </a:r>
            <a:r>
              <a:rPr lang="ru-RU" sz="4000" smtClean="0">
                <a:solidFill>
                  <a:srgbClr val="FF0000"/>
                </a:solidFill>
              </a:rPr>
              <a:t>спит.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9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29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6000">
                <a:solidFill>
                  <a:srgbClr val="003300"/>
                </a:solidFill>
              </a:rPr>
              <a:t>Сегодня на уроке: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55165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400"/>
              <a:t>    </a:t>
            </a:r>
            <a:r>
              <a:rPr lang="ru-RU" sz="4400">
                <a:solidFill>
                  <a:srgbClr val="003300"/>
                </a:solidFill>
              </a:rPr>
              <a:t>Я    понял: что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>
                <a:solidFill>
                  <a:srgbClr val="003300"/>
                </a:solidFill>
              </a:rPr>
              <a:t>слова, которые  называют действие предметов называются</a:t>
            </a:r>
            <a:r>
              <a:rPr lang="ru-RU" sz="4400"/>
              <a:t> </a:t>
            </a:r>
            <a:r>
              <a:rPr lang="ru-RU" sz="4400">
                <a:solidFill>
                  <a:srgbClr val="FF0066"/>
                </a:solidFill>
              </a:rPr>
              <a:t>глаголами.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>
                <a:solidFill>
                  <a:srgbClr val="FF0066"/>
                </a:solidFill>
              </a:rPr>
              <a:t>Урок: </a:t>
            </a:r>
            <a:r>
              <a:rPr lang="ru-RU" sz="4400" i="1"/>
              <a:t>заставил задуматься: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 i="1">
                <a:solidFill>
                  <a:srgbClr val="003300"/>
                </a:solidFill>
              </a:rPr>
              <a:t>как  я отношусь к близким людям,природе,животным.</a:t>
            </a:r>
          </a:p>
        </p:txBody>
      </p:sp>
      <p:pic>
        <p:nvPicPr>
          <p:cNvPr id="25606" name="Picture 7" descr="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188913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027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00"/>
                </a:solidFill>
              </a:rPr>
              <a:t>Хорошо работали. Спасибо!!!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                           </a:t>
            </a:r>
            <a:r>
              <a:rPr lang="ru-RU" smtClean="0">
                <a:solidFill>
                  <a:srgbClr val="003300"/>
                </a:solidFill>
              </a:rPr>
              <a:t>Дома:с.130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                                         Упр.№251</a:t>
            </a:r>
          </a:p>
        </p:txBody>
      </p:sp>
      <p:pic>
        <p:nvPicPr>
          <p:cNvPr id="97284" name="Picture 4" descr="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571625"/>
            <a:ext cx="496887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 descr="0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1484313"/>
            <a:ext cx="23749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push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728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/>
      <p:bldP spid="9728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00"/>
                </a:solidFill>
              </a:rPr>
              <a:t>Минутка чистописания</a:t>
            </a:r>
          </a:p>
        </p:txBody>
      </p:sp>
      <p:pic>
        <p:nvPicPr>
          <p:cNvPr id="4099" name="Picture 4" descr="м-чи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82073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childre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4770438"/>
            <a:ext cx="46085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01063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96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00"/>
                </a:solidFill>
              </a:rPr>
              <a:t>Слова из словаря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41438"/>
            <a:ext cx="9144000" cy="551656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8000" smtClean="0">
                <a:solidFill>
                  <a:srgbClr val="003300"/>
                </a:solidFill>
              </a:rPr>
              <a:t>Картинный диктант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8675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471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196975"/>
            <a:ext cx="60785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j02119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87450" y="1844675"/>
            <a:ext cx="7027863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j02853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1628775"/>
            <a:ext cx="40671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j01496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700213"/>
            <a:ext cx="645795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6" descr="Рисунок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5388" y="1052513"/>
            <a:ext cx="40957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66"/>
                </a:solidFill>
              </a:rPr>
              <a:t>Проверка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smtClean="0"/>
              <a:t>Учит</a:t>
            </a:r>
            <a:r>
              <a:rPr lang="ru-RU" sz="5400" smtClean="0">
                <a:solidFill>
                  <a:srgbClr val="FF0000"/>
                </a:solidFill>
              </a:rPr>
              <a:t>е</a:t>
            </a:r>
            <a:r>
              <a:rPr lang="ru-RU" sz="5400" smtClean="0"/>
              <a:t>ль </a:t>
            </a:r>
          </a:p>
          <a:p>
            <a:pPr eaLnBrk="1" hangingPunct="1">
              <a:buFontTx/>
              <a:buNone/>
            </a:pPr>
            <a:r>
              <a:rPr lang="ru-RU" sz="5400" smtClean="0"/>
              <a:t>М</a:t>
            </a:r>
            <a:r>
              <a:rPr lang="ru-RU" sz="5400" smtClean="0">
                <a:solidFill>
                  <a:srgbClr val="FF0000"/>
                </a:solidFill>
              </a:rPr>
              <a:t>а</a:t>
            </a:r>
            <a:r>
              <a:rPr lang="ru-RU" sz="5400" smtClean="0">
                <a:solidFill>
                  <a:srgbClr val="000066"/>
                </a:solidFill>
              </a:rPr>
              <a:t>ши</a:t>
            </a:r>
            <a:r>
              <a:rPr lang="ru-RU" sz="5400" smtClean="0"/>
              <a:t>на</a:t>
            </a:r>
          </a:p>
          <a:p>
            <a:pPr eaLnBrk="1" hangingPunct="1">
              <a:buFontTx/>
              <a:buNone/>
            </a:pPr>
            <a:r>
              <a:rPr lang="ru-RU" sz="5400" smtClean="0"/>
              <a:t>З</a:t>
            </a:r>
            <a:r>
              <a:rPr lang="ru-RU" sz="5400" smtClean="0">
                <a:solidFill>
                  <a:srgbClr val="FF0000"/>
                </a:solidFill>
              </a:rPr>
              <a:t>а</a:t>
            </a:r>
            <a:r>
              <a:rPr lang="ru-RU" sz="5400" smtClean="0"/>
              <a:t>во</a:t>
            </a:r>
            <a:r>
              <a:rPr lang="ru-RU" sz="5400" smtClean="0">
                <a:solidFill>
                  <a:srgbClr val="000066"/>
                </a:solidFill>
              </a:rPr>
              <a:t>д </a:t>
            </a:r>
          </a:p>
          <a:p>
            <a:pPr eaLnBrk="1" hangingPunct="1">
              <a:buFontTx/>
              <a:buNone/>
            </a:pPr>
            <a:r>
              <a:rPr lang="ru-RU" sz="5400" smtClean="0"/>
              <a:t>К</a:t>
            </a:r>
            <a:r>
              <a:rPr lang="ru-RU" sz="5400" smtClean="0">
                <a:solidFill>
                  <a:srgbClr val="FF0000"/>
                </a:solidFill>
              </a:rPr>
              <a:t>о</a:t>
            </a:r>
            <a:r>
              <a:rPr lang="ru-RU" sz="5400" smtClean="0"/>
              <a:t>рова</a:t>
            </a:r>
          </a:p>
          <a:p>
            <a:pPr eaLnBrk="1" hangingPunct="1">
              <a:buFontTx/>
              <a:buNone/>
            </a:pPr>
            <a:r>
              <a:rPr lang="ru-RU" sz="5400" smtClean="0"/>
              <a:t>Дев</a:t>
            </a:r>
            <a:r>
              <a:rPr lang="ru-RU" sz="5400" smtClean="0">
                <a:solidFill>
                  <a:srgbClr val="FF0000"/>
                </a:solidFill>
              </a:rPr>
              <a:t>о</a:t>
            </a:r>
            <a:r>
              <a:rPr lang="ru-RU" sz="5400" smtClean="0">
                <a:solidFill>
                  <a:srgbClr val="000066"/>
                </a:solidFill>
              </a:rPr>
              <a:t>чк</a:t>
            </a:r>
            <a:r>
              <a:rPr lang="ru-RU" sz="5400" smtClean="0"/>
              <a:t>а	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1071563" y="1214438"/>
            <a:ext cx="215900" cy="2159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1835150" y="2205038"/>
            <a:ext cx="142875" cy="2143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1547813" y="3213100"/>
            <a:ext cx="142875" cy="214313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1403350" y="4221163"/>
            <a:ext cx="142875" cy="2159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755650" y="5157788"/>
            <a:ext cx="144463" cy="2143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8675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7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7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877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377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377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0966" grpId="0" animBg="1"/>
      <p:bldP spid="40967" grpId="0" animBg="1"/>
      <p:bldP spid="40968" grpId="0" animBg="1"/>
      <p:bldP spid="40969" grpId="0" animBg="1"/>
      <p:bldP spid="409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Учит</a:t>
            </a:r>
            <a:r>
              <a:rPr lang="ru-RU" sz="4000" smtClean="0">
                <a:solidFill>
                  <a:srgbClr val="FF0000"/>
                </a:solidFill>
              </a:rPr>
              <a:t>е</a:t>
            </a:r>
            <a:r>
              <a:rPr lang="ru-RU" sz="4000" smtClean="0"/>
              <a:t>ль ( что делает </a:t>
            </a:r>
            <a:r>
              <a:rPr lang="en-US" sz="4000" smtClean="0"/>
              <a:t>?</a:t>
            </a:r>
            <a:r>
              <a:rPr lang="ru-RU" sz="4000" smtClean="0">
                <a:solidFill>
                  <a:srgbClr val="7030A0"/>
                </a:solidFill>
              </a:rPr>
              <a:t>) объясняет</a:t>
            </a:r>
            <a:r>
              <a:rPr lang="ru-RU" sz="40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М</a:t>
            </a:r>
            <a:r>
              <a:rPr lang="ru-RU" sz="4000" smtClean="0">
                <a:solidFill>
                  <a:srgbClr val="FF0000"/>
                </a:solidFill>
              </a:rPr>
              <a:t>а</a:t>
            </a:r>
            <a:r>
              <a:rPr lang="ru-RU" sz="4000" smtClean="0">
                <a:solidFill>
                  <a:srgbClr val="003300"/>
                </a:solidFill>
              </a:rPr>
              <a:t>ши</a:t>
            </a:r>
            <a:r>
              <a:rPr lang="ru-RU" sz="4000" smtClean="0"/>
              <a:t>на ( что делает </a:t>
            </a:r>
            <a:r>
              <a:rPr lang="en-US" sz="4000" smtClean="0"/>
              <a:t>?</a:t>
            </a:r>
            <a:r>
              <a:rPr lang="ru-RU" sz="4000" smtClean="0"/>
              <a:t>) </a:t>
            </a:r>
            <a:r>
              <a:rPr lang="ru-RU" sz="4000" smtClean="0">
                <a:solidFill>
                  <a:srgbClr val="7030A0"/>
                </a:solidFill>
              </a:rPr>
              <a:t>едет.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З</a:t>
            </a:r>
            <a:r>
              <a:rPr lang="ru-RU" sz="4000" smtClean="0">
                <a:solidFill>
                  <a:srgbClr val="FF0000"/>
                </a:solidFill>
              </a:rPr>
              <a:t>а</a:t>
            </a:r>
            <a:r>
              <a:rPr lang="ru-RU" sz="4000" smtClean="0"/>
              <a:t>вод    ( что делает </a:t>
            </a:r>
            <a:r>
              <a:rPr lang="en-US" sz="4000" smtClean="0"/>
              <a:t>?</a:t>
            </a:r>
            <a:r>
              <a:rPr lang="ru-RU" sz="4000" smtClean="0"/>
              <a:t>) </a:t>
            </a:r>
            <a:r>
              <a:rPr lang="ru-RU" sz="4000" smtClean="0">
                <a:solidFill>
                  <a:srgbClr val="7030A0"/>
                </a:solidFill>
              </a:rPr>
              <a:t>работает.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К</a:t>
            </a:r>
            <a:r>
              <a:rPr lang="ru-RU" sz="4000" smtClean="0">
                <a:solidFill>
                  <a:srgbClr val="FF0000"/>
                </a:solidFill>
              </a:rPr>
              <a:t>о</a:t>
            </a:r>
            <a:r>
              <a:rPr lang="ru-RU" sz="4000" smtClean="0"/>
              <a:t>рова ( что делает </a:t>
            </a:r>
            <a:r>
              <a:rPr lang="en-US" sz="4000" smtClean="0"/>
              <a:t>?</a:t>
            </a:r>
            <a:r>
              <a:rPr lang="ru-RU" sz="4000" smtClean="0"/>
              <a:t>)   </a:t>
            </a:r>
            <a:r>
              <a:rPr lang="ru-RU" sz="4000" smtClean="0">
                <a:solidFill>
                  <a:srgbClr val="7030A0"/>
                </a:solidFill>
              </a:rPr>
              <a:t>мычит.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Дев</a:t>
            </a:r>
            <a:r>
              <a:rPr lang="ru-RU" sz="4000" smtClean="0">
                <a:solidFill>
                  <a:srgbClr val="FF0000"/>
                </a:solidFill>
              </a:rPr>
              <a:t>о</a:t>
            </a:r>
            <a:r>
              <a:rPr lang="ru-RU" sz="4000" smtClean="0"/>
              <a:t>чка ( что делает ?)</a:t>
            </a:r>
            <a:r>
              <a:rPr lang="ru-RU" sz="4000" smtClean="0">
                <a:solidFill>
                  <a:srgbClr val="7030A0"/>
                </a:solidFill>
              </a:rPr>
              <a:t>смотрит.</a:t>
            </a:r>
          </a:p>
        </p:txBody>
      </p:sp>
      <p:pic>
        <p:nvPicPr>
          <p:cNvPr id="8195" name="Picture 4" descr="j02119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260350"/>
            <a:ext cx="19002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j03012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j02853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0"/>
            <a:ext cx="1320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j01496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0"/>
            <a:ext cx="20589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200" name="Picture 13" descr="Рисунок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0288" y="0"/>
            <a:ext cx="1454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7072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7143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256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256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256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256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256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256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5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00"/>
                </a:solidFill>
              </a:rPr>
              <a:t>Назови, кто что делает.</a:t>
            </a:r>
          </a:p>
        </p:txBody>
      </p:sp>
      <p:graphicFrame>
        <p:nvGraphicFramePr>
          <p:cNvPr id="53597" name="Group 349"/>
          <p:cNvGraphicFramePr>
            <a:graphicFrameLocks noGrp="1"/>
          </p:cNvGraphicFramePr>
          <p:nvPr>
            <p:ph sz="half" idx="1"/>
          </p:nvPr>
        </p:nvGraphicFramePr>
        <p:xfrm>
          <a:off x="0" y="1125538"/>
          <a:ext cx="9144000" cy="5732462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73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53252" name="Picture 4" descr="j02856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92150"/>
            <a:ext cx="170656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j02407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708275"/>
            <a:ext cx="11636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581525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images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797425"/>
            <a:ext cx="14033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128845_wallpaper_spider-man_2_enter_electro_01_10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1125538"/>
            <a:ext cx="20510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Закат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2852738"/>
            <a:ext cx="2195513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596" name="Group 348"/>
          <p:cNvGraphicFramePr>
            <a:graphicFrameLocks noGrp="1"/>
          </p:cNvGraphicFramePr>
          <p:nvPr>
            <p:ph sz="half" idx="2"/>
          </p:nvPr>
        </p:nvGraphicFramePr>
        <p:xfrm>
          <a:off x="1979613" y="1268413"/>
          <a:ext cx="4038600" cy="4598987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8286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6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58188" y="7072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91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91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991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1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991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991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8800" smtClean="0">
                <a:solidFill>
                  <a:srgbClr val="003300"/>
                </a:solidFill>
              </a:rPr>
              <a:t>Глагол.</a:t>
            </a:r>
          </a:p>
        </p:txBody>
      </p:sp>
      <p:pic>
        <p:nvPicPr>
          <p:cNvPr id="10243" name="Picture 4" descr="j028569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706563" cy="1824038"/>
          </a:xfrm>
          <a:noFill/>
        </p:spPr>
      </p:pic>
      <p:pic>
        <p:nvPicPr>
          <p:cNvPr id="10244" name="Picture 5" descr="j02407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2060575"/>
            <a:ext cx="143827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images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652963"/>
            <a:ext cx="15938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128845_wallpaper_spider-man_2_enter_electro_01_10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1268413"/>
            <a:ext cx="20510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Зака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2997200"/>
            <a:ext cx="2195512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imag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4652963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641" name="Group 81"/>
          <p:cNvGraphicFramePr>
            <a:graphicFrameLocks noGrp="1"/>
          </p:cNvGraphicFramePr>
          <p:nvPr>
            <p:ph idx="1"/>
          </p:nvPr>
        </p:nvGraphicFramePr>
        <p:xfrm>
          <a:off x="1835150" y="2274888"/>
          <a:ext cx="4968875" cy="3717925"/>
        </p:xfrm>
        <a:graphic>
          <a:graphicData uri="http://schemas.openxmlformats.org/drawingml/2006/table">
            <a:tbl>
              <a:tblPr/>
              <a:tblGrid>
                <a:gridCol w="620713"/>
                <a:gridCol w="622300"/>
                <a:gridCol w="620712"/>
                <a:gridCol w="657225"/>
                <a:gridCol w="584200"/>
                <a:gridCol w="622300"/>
                <a:gridCol w="620713"/>
                <a:gridCol w="620712"/>
              </a:tblGrid>
              <a:tr h="741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9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072438" y="7215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66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656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466</Words>
  <Application>Microsoft Office PowerPoint</Application>
  <PresentationFormat>Экран (4:3)</PresentationFormat>
  <Paragraphs>120</Paragraphs>
  <Slides>26</Slides>
  <Notes>2</Notes>
  <HiddenSlides>0</HiddenSlides>
  <MMClips>31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Оформление по умолчанию</vt:lpstr>
      <vt:lpstr>Презентация Microsoft PowerPoint</vt:lpstr>
      <vt:lpstr>МОУ СОШ  №8 г.РАДУЖНЫЙ</vt:lpstr>
      <vt:lpstr>Слайд 2</vt:lpstr>
      <vt:lpstr>Минутка чистописания</vt:lpstr>
      <vt:lpstr>Слова из словаря</vt:lpstr>
      <vt:lpstr>Слайд 5</vt:lpstr>
      <vt:lpstr>Проверка</vt:lpstr>
      <vt:lpstr>Слайд 7</vt:lpstr>
      <vt:lpstr>Назови, кто что делает.</vt:lpstr>
      <vt:lpstr>Глагол.</vt:lpstr>
      <vt:lpstr>Глаголы –это слова, которые называют действия предметов.  </vt:lpstr>
      <vt:lpstr>Физминутка.</vt:lpstr>
      <vt:lpstr>Летели, сели, походили, поклевали, побежали.</vt:lpstr>
      <vt:lpstr>Упражнение№252</vt:lpstr>
      <vt:lpstr>Что значит: «ног под собой не чует»</vt:lpstr>
      <vt:lpstr>Бежит очень быстро.</vt:lpstr>
      <vt:lpstr>Слайд 16</vt:lpstr>
      <vt:lpstr>Почему гуси-лебеди не унесли братца?</vt:lpstr>
      <vt:lpstr>Вся семья вместе, так и душа на месте.</vt:lpstr>
      <vt:lpstr>2008</vt:lpstr>
      <vt:lpstr>Назови, кто как передвигается</vt:lpstr>
      <vt:lpstr>Назови кто как кричит</vt:lpstr>
      <vt:lpstr>Назови кто что делает.</vt:lpstr>
      <vt:lpstr>Глаголы называют действия, движения предметов.</vt:lpstr>
      <vt:lpstr>Слайд 24</vt:lpstr>
      <vt:lpstr>Хорошо работали. Спасибо!!!</vt:lpstr>
      <vt:lpstr>Слайд 26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 из словаря</dc:title>
  <dc:creator>User</dc:creator>
  <cp:lastModifiedBy>MART1</cp:lastModifiedBy>
  <cp:revision>246</cp:revision>
  <dcterms:created xsi:type="dcterms:W3CDTF">2008-01-15T07:00:08Z</dcterms:created>
  <dcterms:modified xsi:type="dcterms:W3CDTF">2012-06-03T07:05:46Z</dcterms:modified>
</cp:coreProperties>
</file>