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DF3FD59-FC4D-41B5-92AF-CD56EF42E4C4}" type="datetimeFigureOut">
              <a:rPr lang="ru-RU" smtClean="0"/>
              <a:pPr/>
              <a:t>06.09.2010</a:t>
            </a:fld>
            <a:endParaRPr lang="ru-RU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0C009C-D402-4AB8-876E-3B272DFD0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Ударение</a:t>
            </a:r>
            <a:endParaRPr lang="ru-RU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 rot="5400000">
            <a:off x="2678893" y="2607463"/>
            <a:ext cx="2643206" cy="228601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cxnSp>
      <p:pic>
        <p:nvPicPr>
          <p:cNvPr id="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8839200" y="670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2845" y="214290"/>
            <a:ext cx="9013218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Секреты ударения</a:t>
            </a:r>
            <a:endParaRPr kumimoji="0" lang="ru-RU" sz="3200" b="1" i="0" u="none" strike="noStrike" kern="0" cap="none" spc="0" normalizeH="0" baseline="0" noProof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86446" y="285728"/>
            <a:ext cx="2052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(второй)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1448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Ударный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гласный всегда звучит сильно, отчётливо,</a:t>
            </a:r>
          </a:p>
          <a:p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чтобы определить ударение в слове, нужно</a:t>
            </a:r>
          </a:p>
          <a:p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произнести слово с сильным удивлением.</a:t>
            </a:r>
          </a:p>
          <a:p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Обычно бывает ясно, какой буквой обозначить его на письме.</a:t>
            </a:r>
          </a:p>
          <a:p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н, л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 , д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нь.</a:t>
            </a:r>
            <a:endParaRPr lang="ru-RU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8072462" y="714377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7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358246" cy="39703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Безударный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гласный - слабый, звучит неясно.</a:t>
            </a:r>
          </a:p>
          <a:p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каждый раз приходится решать, какой буквой обозначить безударный гласный.</a:t>
            </a:r>
          </a:p>
          <a:p>
            <a:endParaRPr lang="ru-RU" sz="2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240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[</a:t>
            </a:r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]</a:t>
            </a:r>
            <a:endParaRPr lang="ru-RU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2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 bwMode="auto">
          <a:xfrm rot="5400000">
            <a:off x="1500166" y="3357562"/>
            <a:ext cx="642942" cy="64294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cxnSp>
      <p:cxnSp>
        <p:nvCxnSpPr>
          <p:cNvPr id="4" name="Прямая соединительная линия 3"/>
          <p:cNvCxnSpPr/>
          <p:nvPr/>
        </p:nvCxnSpPr>
        <p:spPr bwMode="auto">
          <a:xfrm rot="10800000">
            <a:off x="1500166" y="4000504"/>
            <a:ext cx="857256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cxnSp>
      <p:cxnSp>
        <p:nvCxnSpPr>
          <p:cNvPr id="6" name="Прямая соединительная линия 5"/>
          <p:cNvCxnSpPr/>
          <p:nvPr/>
        </p:nvCxnSpPr>
        <p:spPr bwMode="auto">
          <a:xfrm rot="10800000">
            <a:off x="1500166" y="4000504"/>
            <a:ext cx="642942" cy="5715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cxnSp>
      <p:sp>
        <p:nvSpPr>
          <p:cNvPr id="16" name="TextBox 15"/>
          <p:cNvSpPr txBox="1"/>
          <p:nvPr/>
        </p:nvSpPr>
        <p:spPr>
          <a:xfrm>
            <a:off x="2285984" y="2928934"/>
            <a:ext cx="519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8860" y="3571876"/>
            <a:ext cx="48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984" y="41433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71802" y="3286124"/>
            <a:ext cx="1911101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дела</a:t>
            </a: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1802" y="2643182"/>
            <a:ext cx="1939955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зима</a:t>
            </a: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1802" y="4000504"/>
            <a:ext cx="200888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мячи</a:t>
            </a: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2" y="5214950"/>
            <a:ext cx="8382423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Безударный звук 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[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]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разных словах может быть </a:t>
            </a:r>
          </a:p>
          <a:p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обозначен при помощи трёх разных букв.</a:t>
            </a:r>
            <a:endParaRPr lang="ru-RU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8286776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772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736"/>
            <a:ext cx="9144000" cy="314326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Один из слогов мы обязательно произносим с большей силой . Это значит ,что на него падает  ударение. А точнее, ударение падает на гласный звук в этом слоге.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8572528" y="70009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307182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Гласный в ударном слоге называется ударным.  Остальные гласные в слове – безударными.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8643966" y="707233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Секреты ударения </a:t>
            </a:r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(первый) 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643050"/>
            <a:ext cx="3214710" cy="1752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54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54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5400" b="1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 rot="5400000">
            <a:off x="2071670" y="1571612"/>
            <a:ext cx="714380" cy="5715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cxnSp>
      <p:pic>
        <p:nvPicPr>
          <p:cNvPr id="6" name="Picture 11" descr="http://media1.picsearch.com/is?PwpDKBnbuZ4Z5cBL2GoZsGuEquqUFw7_SpKWM-e79J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6535" y="1357298"/>
            <a:ext cx="5520307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43042" y="207167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1643050"/>
            <a:ext cx="3286116" cy="1752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МОК</a:t>
            </a:r>
            <a:endParaRPr kumimoji="0" lang="ru-RU" sz="5400" b="1" i="0" u="none" strike="noStrike" kern="0" cap="none" spc="0" normalizeH="0" baseline="0" noProof="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 rot="5400000">
            <a:off x="1357290" y="1643050"/>
            <a:ext cx="714380" cy="5715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cxnSp>
      <p:pic>
        <p:nvPicPr>
          <p:cNvPr id="6" name="Picture 5" descr="зам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357298"/>
            <a:ext cx="594950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28662" y="214311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42852"/>
            <a:ext cx="322421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Кружк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 rot="5400000">
            <a:off x="5214942" y="71438"/>
            <a:ext cx="714380" cy="5715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cxnSp>
      <p:sp>
        <p:nvSpPr>
          <p:cNvPr id="6" name="Прямоугольник 5"/>
          <p:cNvSpPr/>
          <p:nvPr/>
        </p:nvSpPr>
        <p:spPr>
          <a:xfrm>
            <a:off x="4929190" y="285728"/>
            <a:ext cx="6864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Кольцо 6"/>
          <p:cNvSpPr/>
          <p:nvPr/>
        </p:nvSpPr>
        <p:spPr bwMode="auto">
          <a:xfrm>
            <a:off x="0" y="2857496"/>
            <a:ext cx="4071934" cy="3643338"/>
          </a:xfrm>
          <a:prstGeom prst="donu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Кольцо 7"/>
          <p:cNvSpPr/>
          <p:nvPr/>
        </p:nvSpPr>
        <p:spPr bwMode="auto">
          <a:xfrm>
            <a:off x="5572132" y="2571744"/>
            <a:ext cx="2571768" cy="2714644"/>
          </a:xfrm>
          <a:prstGeom prst="donu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Кольцо 8"/>
          <p:cNvSpPr/>
          <p:nvPr/>
        </p:nvSpPr>
        <p:spPr bwMode="auto">
          <a:xfrm>
            <a:off x="3857620" y="1500174"/>
            <a:ext cx="1847864" cy="1724036"/>
          </a:xfrm>
          <a:prstGeom prst="don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" name="Picture 18" descr="http://www.nokiafreeall.ru/Pictures/animashki/1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6572"/>
            <a:ext cx="9144000" cy="541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90600" y="1752600"/>
            <a:ext cx="322421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</a:t>
            </a: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</a:t>
            </a: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жки</a:t>
            </a:r>
            <a:endParaRPr kumimoji="0" lang="ru-RU" sz="5400" b="1" i="0" u="none" strike="noStrike" kern="0" cap="none" spc="0" normalizeH="0" baseline="0" noProof="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 bwMode="auto">
          <a:xfrm rot="5400000">
            <a:off x="2214546" y="1285860"/>
            <a:ext cx="714380" cy="5715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cxnSp>
      <p:pic>
        <p:nvPicPr>
          <p:cNvPr id="4" name="Picture 22" descr="Картинка 58 из 1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143224"/>
            <a:ext cx="365057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Картинка 58 из 1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0978" y="857232"/>
            <a:ext cx="2316695" cy="235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857356" y="1714488"/>
            <a:ext cx="6270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14678" y="538178"/>
            <a:ext cx="322421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Стрелк</a:t>
            </a: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</a:t>
            </a:r>
            <a:endParaRPr kumimoji="0" lang="ru-RU" sz="5400" b="1" i="0" u="none" strike="noStrike" kern="0" cap="none" spc="0" normalizeH="0" baseline="0" noProof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 bwMode="auto">
          <a:xfrm rot="5400000">
            <a:off x="6000760" y="71438"/>
            <a:ext cx="714380" cy="5715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cxnSp>
      <p:pic>
        <p:nvPicPr>
          <p:cNvPr id="4" name="Picture 6" descr="Пьяный одессит ранил соседа из ружь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357298"/>
            <a:ext cx="3705324" cy="277418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6" descr="Пьяный одессит ранил соседа из ружь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46596"/>
            <a:ext cx="5357818" cy="401140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5715008" y="500042"/>
            <a:ext cx="6864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928926" y="609616"/>
            <a:ext cx="322421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Стр</a:t>
            </a: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</a:t>
            </a:r>
            <a:r>
              <a:rPr kumimoji="0" lang="ru-RU" sz="5400" b="1" i="0" u="none" strike="noStrike" kern="0" cap="none" spc="0" normalizeH="0" baseline="0" noProof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лки</a:t>
            </a:r>
            <a:endParaRPr kumimoji="0" lang="ru-RU" sz="5400" b="1" i="0" u="none" strike="noStrike" kern="0" cap="none" spc="0" normalizeH="0" baseline="0" noProof="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 bwMode="auto">
          <a:xfrm rot="5400000">
            <a:off x="4500562" y="214290"/>
            <a:ext cx="714380" cy="5715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cxnSp>
      <p:pic>
        <p:nvPicPr>
          <p:cNvPr id="4" name="Picture 3" descr="time0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82"/>
            <a:ext cx="5357818" cy="535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143372" y="571480"/>
            <a:ext cx="6415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1">
  <a:themeElements>
    <a:clrScheme name="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6F89F7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103</TotalTime>
  <Words>152</Words>
  <Application>Microsoft Office PowerPoint</Application>
  <PresentationFormat>Экран (4:3)</PresentationFormat>
  <Paragraphs>39</Paragraphs>
  <Slides>11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Ударение</vt:lpstr>
      <vt:lpstr>Один из слогов мы обязательно произносим с большей силой . Это значит ,что на него падает  ударение. А точнее, ударение падает на гласный звук в этом слоге.</vt:lpstr>
      <vt:lpstr>Гласный в ударном слоге называется ударным.  Остальные гласные в слове – безударными.</vt:lpstr>
      <vt:lpstr>Секреты ударения (первый) </vt:lpstr>
      <vt:lpstr>Слайд 5</vt:lpstr>
      <vt:lpstr>Кружки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Ударение</dc:title>
  <dc:creator>Леонид</dc:creator>
  <cp:lastModifiedBy>Леонид</cp:lastModifiedBy>
  <cp:revision>23</cp:revision>
  <dcterms:created xsi:type="dcterms:W3CDTF">2010-07-13T10:47:36Z</dcterms:created>
  <dcterms:modified xsi:type="dcterms:W3CDTF">2010-09-06T11:53:50Z</dcterms:modified>
</cp:coreProperties>
</file>