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8" r:id="rId2"/>
    <p:sldId id="267" r:id="rId3"/>
    <p:sldId id="256" r:id="rId4"/>
    <p:sldId id="257" r:id="rId5"/>
    <p:sldId id="258" r:id="rId6"/>
    <p:sldId id="259" r:id="rId7"/>
    <p:sldId id="261" r:id="rId8"/>
    <p:sldId id="262" r:id="rId9"/>
    <p:sldId id="260" r:id="rId10"/>
    <p:sldId id="265" r:id="rId11"/>
    <p:sldId id="263" r:id="rId12"/>
    <p:sldId id="264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00"/>
    <a:srgbClr val="006666"/>
    <a:srgbClr val="008080"/>
    <a:srgbClr val="000066"/>
    <a:srgbClr val="003300"/>
    <a:srgbClr val="00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85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05D82-C842-4829-90D3-0B5094119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5DCF-DA1E-4615-8093-E09302BD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AAC6-4567-4774-8ED6-6D346476A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45CE-FBB8-4130-83AF-CA888E22D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8EEF3-0DDF-4B50-9381-6363BEB0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CCA27-EDAB-477D-BACF-AA62224D3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70AF-50BA-477D-B4AC-1C2AEA0E3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7B8C-A031-4665-9C86-3D66688D8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E2B8-C6EE-449A-995E-703785CB0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3DB8-CDCC-4FF1-858C-FC12D18D4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8F99-EC5A-4EA9-81B1-C65136CE2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0FFF-4C24-48CF-9A3B-FD54D0EAC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CA8610-15D5-4847-99F6-E5C079987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171450"/>
            <a:ext cx="9144000" cy="70294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 sz="3000" b="1">
                <a:solidFill>
                  <a:srgbClr val="003300"/>
                </a:solidFill>
              </a:rPr>
              <a:t>МОУ СОШ  №8</a:t>
            </a:r>
            <a:br>
              <a:rPr lang="ru-RU" sz="3000" b="1">
                <a:solidFill>
                  <a:srgbClr val="003300"/>
                </a:solidFill>
              </a:rPr>
            </a:br>
            <a:r>
              <a:rPr lang="ru-RU" sz="3000" b="1">
                <a:solidFill>
                  <a:srgbClr val="003300"/>
                </a:solidFill>
              </a:rPr>
              <a:t>г.РАДУЖНЫЙ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74613"/>
            <a:ext cx="9144000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hlink"/>
                </a:solidFill>
              </a:rPr>
              <a:t>Составила: Семенец Валентина Валентиновна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Математика. 2 класс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Периметр прямоугольника  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(3 четверть, 37урок)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Объяснение нового материала.</a:t>
            </a:r>
          </a:p>
        </p:txBody>
      </p:sp>
      <p:pic>
        <p:nvPicPr>
          <p:cNvPr id="2054" name="Picture 6" descr="CIMG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862263"/>
            <a:ext cx="53276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IMG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48958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У квадрата четыре стороны</a:t>
            </a:r>
          </a:p>
        </p:txBody>
      </p:sp>
      <p:pic>
        <p:nvPicPr>
          <p:cNvPr id="11269" name="Picture 5" descr="Сиреневый пу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700213"/>
            <a:ext cx="37115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700338" y="1700213"/>
            <a:ext cx="0" cy="37449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372225" y="1700213"/>
            <a:ext cx="0" cy="37449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700338" y="5445125"/>
            <a:ext cx="367188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2700338" y="1700213"/>
            <a:ext cx="367188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4.62179E-6 L 0.00017 -0.094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8087E-7 L -0.00382 0.105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9452E-6 L 0.07882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9452E-6 L -0.09462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4" grpId="0" animBg="1"/>
      <p:bldP spid="48135" grpId="0" animBg="1"/>
      <p:bldP spid="48136" grpId="0" animBg="1"/>
      <p:bldP spid="48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15см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CC0000"/>
                </a:solidFill>
              </a:rPr>
              <a:t>Квадрат- </a:t>
            </a:r>
            <a:r>
              <a:rPr lang="ru-RU" smtClean="0">
                <a:solidFill>
                  <a:srgbClr val="003300"/>
                </a:solidFill>
              </a:rPr>
              <a:t>это прямоугольник,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у которого все стороны равны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</p:txBody>
      </p:sp>
      <p:pic>
        <p:nvPicPr>
          <p:cNvPr id="12292" name="Picture 5" descr="Сиреневый пу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268413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2700338" y="1268413"/>
            <a:ext cx="0" cy="33131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2700338" y="4581525"/>
            <a:ext cx="33115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011863" y="1268413"/>
            <a:ext cx="0" cy="33115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700338" y="1268413"/>
            <a:ext cx="33115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2700338" y="1196975"/>
            <a:ext cx="3313112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5E-6 -3.1876E-6 L 0.36216 -3.187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5061E-6 L -1.38889E-6 0.479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8513E-6 L 1.11111E-6 0.482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6" grpId="1" animBg="1"/>
      <p:bldP spid="46088" grpId="0" animBg="1"/>
      <p:bldP spid="46089" grpId="0" animBg="1"/>
      <p:bldP spid="46091" grpId="0" animBg="1"/>
      <p:bldP spid="4609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00"/>
                </a:solidFill>
              </a:rPr>
              <a:t>Р=15+15+15+15</a:t>
            </a:r>
            <a:br>
              <a:rPr lang="ru-RU" sz="4000" b="1" smtClean="0">
                <a:solidFill>
                  <a:srgbClr val="003300"/>
                </a:solidFill>
              </a:rPr>
            </a:br>
            <a:r>
              <a:rPr lang="ru-RU" sz="4000" b="1" smtClean="0">
                <a:solidFill>
                  <a:srgbClr val="003300"/>
                </a:solidFill>
              </a:rPr>
              <a:t>Р=15х4</a:t>
            </a:r>
          </a:p>
        </p:txBody>
      </p:sp>
      <p:sp>
        <p:nvSpPr>
          <p:cNvPr id="1331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i="1" smtClean="0"/>
              <a:t>Задача</a:t>
            </a:r>
          </a:p>
          <a:p>
            <a:pPr algn="ctr" eaLnBrk="1" hangingPunct="1">
              <a:buFontTx/>
              <a:buNone/>
            </a:pPr>
            <a:r>
              <a:rPr lang="ru-RU" sz="4000" i="1" smtClean="0"/>
              <a:t>15х4=60(см)</a:t>
            </a:r>
          </a:p>
          <a:p>
            <a:pPr algn="ctr" eaLnBrk="1" hangingPunct="1">
              <a:buFontTx/>
              <a:buNone/>
            </a:pPr>
            <a:r>
              <a:rPr lang="ru-RU" sz="4000" i="1" smtClean="0"/>
              <a:t>Ответ:60см</a:t>
            </a:r>
          </a:p>
        </p:txBody>
      </p:sp>
      <p:sp>
        <p:nvSpPr>
          <p:cNvPr id="13316" name="Rectangle 18"/>
          <p:cNvSpPr>
            <a:spLocks noChangeArrowheads="1"/>
          </p:cNvSpPr>
          <p:nvPr/>
        </p:nvSpPr>
        <p:spPr bwMode="auto">
          <a:xfrm>
            <a:off x="2843213" y="692150"/>
            <a:ext cx="71437" cy="714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19"/>
          <p:cNvSpPr>
            <a:spLocks noChangeArrowheads="1"/>
          </p:cNvSpPr>
          <p:nvPr/>
        </p:nvSpPr>
        <p:spPr bwMode="auto">
          <a:xfrm>
            <a:off x="3924300" y="1268413"/>
            <a:ext cx="73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900113" y="4797425"/>
            <a:ext cx="7775575" cy="1439863"/>
          </a:xfrm>
          <a:prstGeom prst="horizontalScroll">
            <a:avLst>
              <a:gd name="adj" fmla="val 12500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latin typeface="Verdana" pitchFamily="34" charset="0"/>
              </a:rPr>
              <a:t>60см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8175"/>
            <a:ext cx="9144000" cy="1139825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24975" cy="5734050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Узнай периметр прямоугольника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                                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                                                               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763713" y="1484313"/>
            <a:ext cx="5040312" cy="252095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419475" y="4149725"/>
            <a:ext cx="1223963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6см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6948488" y="2205038"/>
            <a:ext cx="1008062" cy="503237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4см</a:t>
            </a:r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331913" y="5734050"/>
            <a:ext cx="1441450" cy="6207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0033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3563938" y="5734050"/>
            <a:ext cx="1441450" cy="6207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0033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084888" y="5734050"/>
            <a:ext cx="1368425" cy="5762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003300"/>
                </a:solidFill>
                <a:latin typeface="Verdana" pitchFamily="34" charset="0"/>
              </a:rPr>
              <a:t>30</a:t>
            </a:r>
          </a:p>
        </p:txBody>
      </p:sp>
      <p:pic>
        <p:nvPicPr>
          <p:cNvPr id="49171" name="Picture 19" descr="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041650"/>
            <a:ext cx="2928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9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  <p:bldP spid="49166" grpId="0" animBg="1"/>
      <p:bldP spid="491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Физминутка</a:t>
            </a:r>
            <a:endParaRPr lang="ru-RU" sz="3600" smtClean="0">
              <a:solidFill>
                <a:srgbClr val="CC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Ширину умножили на два,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Столько раз повернулась голова.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Умножили на два длину,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Столько раз наклонили спину.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Шесть плюс восемь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Периметр нашли.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Быстрым шагом мы пошли.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115888"/>
            <a:ext cx="15113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79388" y="115888"/>
            <a:ext cx="1511300" cy="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79388" y="1125538"/>
            <a:ext cx="1511300" cy="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79388" y="115888"/>
            <a:ext cx="0" cy="1008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1692275" y="115888"/>
            <a:ext cx="0" cy="1008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95288" y="1196975"/>
            <a:ext cx="863600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0033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763713" y="260350"/>
            <a:ext cx="720725" cy="719138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0033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2608263" y="1714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>
              <a:latin typeface="Verdana" pitchFamily="34" charset="0"/>
            </a:endParaRPr>
          </a:p>
        </p:txBody>
      </p:sp>
      <p:sp>
        <p:nvSpPr>
          <p:cNvPr id="15372" name="Text Box 25"/>
          <p:cNvSpPr txBox="1">
            <a:spLocks noChangeArrowheads="1"/>
          </p:cNvSpPr>
          <p:nvPr/>
        </p:nvSpPr>
        <p:spPr bwMode="auto">
          <a:xfrm>
            <a:off x="3348038" y="6858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1042988" y="6165850"/>
            <a:ext cx="1603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3300"/>
                </a:solidFill>
                <a:latin typeface="Verdana" pitchFamily="34" charset="0"/>
              </a:rPr>
              <a:t>Х2 =</a:t>
            </a:r>
            <a:r>
              <a:rPr lang="ru-RU" sz="3200">
                <a:solidFill>
                  <a:srgbClr val="CC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5374" name="Text Box 27"/>
          <p:cNvSpPr txBox="1">
            <a:spLocks noChangeArrowheads="1"/>
          </p:cNvSpPr>
          <p:nvPr/>
        </p:nvSpPr>
        <p:spPr bwMode="auto">
          <a:xfrm>
            <a:off x="5867400" y="63087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3563938" y="6092825"/>
            <a:ext cx="1458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3300"/>
                </a:solidFill>
                <a:latin typeface="Verdana" pitchFamily="34" charset="0"/>
              </a:rPr>
              <a:t>Х2=</a:t>
            </a:r>
            <a:r>
              <a:rPr lang="ru-RU" sz="3200">
                <a:solidFill>
                  <a:srgbClr val="CC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5376" name="Text Box 29"/>
          <p:cNvSpPr txBox="1">
            <a:spLocks noChangeArrowheads="1"/>
          </p:cNvSpPr>
          <p:nvPr/>
        </p:nvSpPr>
        <p:spPr bwMode="auto">
          <a:xfrm>
            <a:off x="5127625" y="6180138"/>
            <a:ext cx="290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5508625" y="4437063"/>
            <a:ext cx="34051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  </a:t>
            </a:r>
            <a:r>
              <a:rPr lang="ru-RU" sz="4000">
                <a:solidFill>
                  <a:srgbClr val="CC0000"/>
                </a:solidFill>
                <a:latin typeface="Verdana" pitchFamily="34" charset="0"/>
              </a:rPr>
              <a:t>6+8=14(см)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018 L -1.66667E-6 0.41452 C -1.66667E-6 0.60513 -0.04548 0.83969 -0.08264 0.83969 L -0.16545 0.8396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3336E-6 L -1.38889E-6 0.35415 C -1.38889E-6 0.51283 0.0717 0.7083 0.12986 0.7083 L 0.2599 0.708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  <p:bldP spid="52239" grpId="0" animBg="1"/>
      <p:bldP spid="52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1750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3300"/>
                </a:solidFill>
              </a:rPr>
              <a:t>Сегодня на уроке: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Я понял, что</a:t>
            </a:r>
            <a:r>
              <a:rPr lang="ru-RU" smtClean="0"/>
              <a:t>                                    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периметр прямоугольника можно найти ещё двумя способами</a:t>
            </a:r>
            <a:r>
              <a:rPr lang="ru-RU" smtClean="0"/>
              <a:t>: </a:t>
            </a:r>
            <a:r>
              <a:rPr lang="ru-RU" smtClean="0">
                <a:solidFill>
                  <a:srgbClr val="000066"/>
                </a:solidFill>
              </a:rPr>
              <a:t>сумму длины и ширины</a:t>
            </a:r>
            <a:r>
              <a:rPr lang="ru-RU" smtClean="0">
                <a:solidFill>
                  <a:schemeClr val="hlink"/>
                </a:solidFill>
              </a:rPr>
              <a:t> </a:t>
            </a:r>
            <a:r>
              <a:rPr lang="ru-RU" smtClean="0">
                <a:solidFill>
                  <a:srgbClr val="000066"/>
                </a:solidFill>
              </a:rPr>
              <a:t>умножить на 2,</a:t>
            </a:r>
            <a:r>
              <a:rPr lang="ru-RU" smtClean="0">
                <a:solidFill>
                  <a:schemeClr val="hlink"/>
                </a:solidFill>
              </a:rPr>
              <a:t> </a:t>
            </a:r>
            <a:r>
              <a:rPr lang="ru-RU" smtClean="0">
                <a:solidFill>
                  <a:srgbClr val="003300"/>
                </a:solidFill>
              </a:rPr>
              <a:t>ширину умножить на 2 плюс длину  умножить на 2,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чтобы найти периметр квадрата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  <a:r>
              <a:rPr lang="ru-RU" smtClean="0">
                <a:solidFill>
                  <a:srgbClr val="000066"/>
                </a:solidFill>
              </a:rPr>
              <a:t>достаточно длину одной стороны умножить на 4.</a:t>
            </a:r>
          </a:p>
        </p:txBody>
      </p:sp>
      <p:pic>
        <p:nvPicPr>
          <p:cNvPr id="16388" name="Picture 4" descr="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УРОК: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3300"/>
                </a:solidFill>
              </a:rPr>
              <a:t>заставил меня задуматься,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accent2"/>
                </a:solidFill>
              </a:rPr>
              <a:t>нужно внимательно слушать учителя, экономно расходовать материалы, любить труд.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hlink"/>
                </a:solidFill>
              </a:rPr>
              <a:t>                             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hlink"/>
                </a:solidFill>
              </a:rPr>
              <a:t>        </a:t>
            </a:r>
            <a:r>
              <a:rPr lang="ru-RU" sz="3600" smtClean="0">
                <a:solidFill>
                  <a:srgbClr val="003300"/>
                </a:solidFill>
              </a:rPr>
              <a:t>ДОМА: с.44 №4, №8</a:t>
            </a:r>
          </a:p>
          <a:p>
            <a:pPr eaLnBrk="1" hangingPunct="1">
              <a:buFontTx/>
              <a:buNone/>
            </a:pPr>
            <a:endParaRPr lang="ru-RU" sz="360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endParaRPr lang="ru-RU" sz="3600" smtClean="0">
              <a:solidFill>
                <a:srgbClr val="003300"/>
              </a:solidFill>
            </a:endParaRPr>
          </a:p>
        </p:txBody>
      </p:sp>
      <p:pic>
        <p:nvPicPr>
          <p:cNvPr id="17412" name="Picture 4" descr="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-242888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0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76700"/>
            <a:ext cx="17129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25550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/>
              <a:t>Периметр прямоугольника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96975"/>
            <a:ext cx="9144000" cy="5661025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smtClean="0">
              <a:solidFill>
                <a:srgbClr val="003300"/>
              </a:solidFill>
            </a:endParaRPr>
          </a:p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ЦЕЛИ:1.Ознакомить с приёмами нахождения периметра прямоугольника.</a:t>
            </a:r>
          </a:p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2.Развивать навык устного счёта,</a:t>
            </a:r>
          </a:p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творческое мышление.</a:t>
            </a:r>
          </a:p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3.Прививать желание трудиться.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Устный счёт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513"/>
            <a:ext cx="9144000" cy="5805487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24075" y="3860800"/>
            <a:ext cx="18732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3300"/>
                </a:solidFill>
              </a:rPr>
              <a:t>33-20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5508625" y="3860800"/>
            <a:ext cx="180022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14+7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7092950" y="5661025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30-24</a:t>
            </a:r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6732588" y="1989138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18+15</a:t>
            </a:r>
          </a:p>
        </p:txBody>
      </p:sp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755650" y="2060575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6+8</a:t>
            </a:r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3851275" y="1989138"/>
            <a:ext cx="18002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42-12</a:t>
            </a:r>
          </a:p>
        </p:txBody>
      </p:sp>
      <p:sp>
        <p:nvSpPr>
          <p:cNvPr id="4106" name="Rectangle 16"/>
          <p:cNvSpPr>
            <a:spLocks noChangeArrowheads="1"/>
          </p:cNvSpPr>
          <p:nvPr/>
        </p:nvSpPr>
        <p:spPr bwMode="auto">
          <a:xfrm>
            <a:off x="395288" y="5734050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21-3</a:t>
            </a:r>
          </a:p>
        </p:txBody>
      </p:sp>
      <p:sp>
        <p:nvSpPr>
          <p:cNvPr id="4107" name="Rectangle 18"/>
          <p:cNvSpPr>
            <a:spLocks noChangeArrowheads="1"/>
          </p:cNvSpPr>
          <p:nvPr/>
        </p:nvSpPr>
        <p:spPr bwMode="auto">
          <a:xfrm>
            <a:off x="3708400" y="5734050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13+29</a:t>
            </a:r>
          </a:p>
        </p:txBody>
      </p:sp>
      <p:pic>
        <p:nvPicPr>
          <p:cNvPr id="2075" name="Picture 27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773238"/>
            <a:ext cx="1057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28"/>
          <p:cNvSpPr>
            <a:spLocks noChangeArrowheads="1"/>
          </p:cNvSpPr>
          <p:nvPr/>
        </p:nvSpPr>
        <p:spPr bwMode="auto">
          <a:xfrm>
            <a:off x="215900" y="14128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33311 L -0.30191 0.563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91 0.56304 L 0.54861 -0.150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861 -0.16076 L -0.16806 0.26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0.26926 L 0.05243 0.552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0.58432 L 0.19426 -0.13971 " pathEditMode="relative" ptsTypes="AA">
                                      <p:cBhvr>
                                        <p:cTn id="2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26 -0.13972 L 0.5644 0.39556 " pathEditMode="relative" ptsTypes="AA">
                                      <p:cBhvr>
                                        <p:cTn id="30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1 0.39556 L -0.25469 -0.15013 " pathEditMode="relative" ptsTypes="AA">
                                      <p:cBhvr>
                                        <p:cTn id="34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Узнай число.</a:t>
            </a:r>
          </a:p>
        </p:txBody>
      </p:sp>
      <p:graphicFrame>
        <p:nvGraphicFramePr>
          <p:cNvPr id="38982" name="Group 70"/>
          <p:cNvGraphicFramePr>
            <a:graphicFrameLocks noGrp="1"/>
          </p:cNvGraphicFramePr>
          <p:nvPr>
            <p:ph idx="1"/>
          </p:nvPr>
        </p:nvGraphicFramePr>
        <p:xfrm>
          <a:off x="34925" y="1412875"/>
          <a:ext cx="9074150" cy="5445126"/>
        </p:xfrm>
        <a:graphic>
          <a:graphicData uri="http://schemas.openxmlformats.org/drawingml/2006/table">
            <a:tbl>
              <a:tblPr/>
              <a:tblGrid>
                <a:gridCol w="2736850"/>
                <a:gridCol w="1008063"/>
                <a:gridCol w="1079500"/>
                <a:gridCol w="1081087"/>
                <a:gridCol w="1079500"/>
                <a:gridCol w="1008063"/>
                <a:gridCol w="1081087"/>
              </a:tblGrid>
              <a:tr h="199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Уменьшаемое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</a:tr>
              <a:tr h="172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Вычитаемое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 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Разность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38968" name="Picture 56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92375"/>
            <a:ext cx="113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9" name="Picture 57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6563" y="2852738"/>
            <a:ext cx="10874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0" name="Picture 58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620713"/>
            <a:ext cx="10874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1" name="Picture 59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708275"/>
            <a:ext cx="1041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2" name="Picture 60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437063"/>
            <a:ext cx="11763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3" name="Picture 61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620713"/>
            <a:ext cx="1131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2400" smtClean="0"/>
              <a:t>Проведи в каждой фигуре 2 отрезка так, чтобы, можно было получить в каждом случае 1 прямоугольник и 2 треугольника.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5400000">
            <a:off x="1547019" y="2348706"/>
            <a:ext cx="1981200" cy="2700338"/>
          </a:xfrm>
          <a:prstGeom prst="rtTriangle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5237867">
            <a:off x="3563937" y="3141663"/>
            <a:ext cx="2663825" cy="1079500"/>
          </a:xfrm>
          <a:prstGeom prst="parallelogram">
            <a:avLst>
              <a:gd name="adj" fmla="val 61691"/>
            </a:avLst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-5400000">
            <a:off x="5849144" y="2978944"/>
            <a:ext cx="2486025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187450" y="2708275"/>
            <a:ext cx="1296988" cy="1008063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 rot="-167368">
            <a:off x="4356100" y="2997200"/>
            <a:ext cx="1079500" cy="136842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6372225" y="3068638"/>
            <a:ext cx="1439863" cy="1223962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1187450" y="3716338"/>
            <a:ext cx="12969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484438" y="2708275"/>
            <a:ext cx="0" cy="10080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284663" y="2997200"/>
            <a:ext cx="11509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4356100" y="4365625"/>
            <a:ext cx="1152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372225" y="3068638"/>
            <a:ext cx="14398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372225" y="4292600"/>
            <a:ext cx="14398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09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575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Периметр прямоугольника</a:t>
            </a:r>
            <a:br>
              <a:rPr lang="ru-RU" smtClean="0"/>
            </a:br>
            <a:r>
              <a:rPr lang="ru-RU" sz="4000" smtClean="0"/>
              <a:t>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941887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smtClean="0"/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smtClean="0">
                <a:solidFill>
                  <a:srgbClr val="003300"/>
                </a:solidFill>
              </a:rPr>
              <a:t>Противоположные стороны прямоугольника равны.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4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4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2133600"/>
            <a:ext cx="7200900" cy="2951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971550" y="2133600"/>
            <a:ext cx="7200900" cy="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971550" y="5084763"/>
            <a:ext cx="72009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971550" y="2133600"/>
            <a:ext cx="0" cy="29511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8172450" y="2133600"/>
            <a:ext cx="0" cy="29511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8834E-6 L 0 0.430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7388E-6 L 0.7875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43050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Р=5+2+5+2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276600" y="981075"/>
            <a:ext cx="287338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55650" y="1916113"/>
            <a:ext cx="1368425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Р=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124075" y="1916113"/>
            <a:ext cx="719138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843213" y="1916113"/>
            <a:ext cx="719137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+2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563938" y="1916113"/>
            <a:ext cx="719137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+5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284663" y="1916113"/>
            <a:ext cx="719137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+2</a:t>
            </a: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1258888" y="2492375"/>
            <a:ext cx="217487" cy="7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124075" y="3141663"/>
            <a:ext cx="4248150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Р=(5+5)+(2+2)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339975" y="3716338"/>
            <a:ext cx="2159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3563938" y="4437063"/>
            <a:ext cx="4248150" cy="792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Р=5х2+2х2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4356100" y="5013325"/>
            <a:ext cx="215900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4895850" y="5734050"/>
            <a:ext cx="4248150" cy="792163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Р=14см</a:t>
            </a: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6227763" y="6308725"/>
            <a:ext cx="215900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0555 L -0.07882 -4.8461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8744E-6 L -0.07864 -4.087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14596E-6 L 0.15764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0" grpId="1" animBg="1"/>
      <p:bldP spid="44041" grpId="0" animBg="1"/>
      <p:bldP spid="44042" grpId="0" animBg="1"/>
      <p:bldP spid="44048" grpId="0" animBg="1"/>
      <p:bldP spid="44050" grpId="0" animBg="1"/>
      <p:bldP spid="44051" grpId="0" animBg="1"/>
      <p:bldP spid="44053" grpId="0" animBg="1"/>
      <p:bldP spid="44054" grpId="0" animBg="1"/>
      <p:bldP spid="44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Р=5+2+5+2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ru-RU" sz="40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348038" y="981075"/>
            <a:ext cx="287337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95513" y="1700213"/>
            <a:ext cx="4464050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Р=(5+2)+(5+2)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124075" y="2852738"/>
            <a:ext cx="4535488" cy="79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Р=(5+2)х2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555875" y="2276475"/>
            <a:ext cx="287338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051050" y="4221163"/>
            <a:ext cx="4535488" cy="7921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3300"/>
                </a:solidFill>
                <a:latin typeface="Verdana" pitchFamily="34" charset="0"/>
              </a:rPr>
              <a:t>Р=14см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132138" y="3429000"/>
            <a:ext cx="287337" cy="7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635375" y="4797425"/>
            <a:ext cx="215900" cy="7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3" grpId="0" animBg="1"/>
      <p:bldP spid="45065" grpId="0" animBg="1"/>
      <p:bldP spid="45067" grpId="0" animBg="1"/>
      <p:bldP spid="45068" grpId="0" animBg="1"/>
      <p:bldP spid="450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00CC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Задача.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Сколько сантиметров ленты потребуется Маше, чтобы обшить носовой платок квадратной формы со стороной 15 сантиметров ?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0244" name="AutoShape 30"/>
          <p:cNvSpPr>
            <a:spLocks noChangeArrowheads="1"/>
          </p:cNvSpPr>
          <p:nvPr/>
        </p:nvSpPr>
        <p:spPr bwMode="auto">
          <a:xfrm>
            <a:off x="3779838" y="4652963"/>
            <a:ext cx="3240087" cy="1295400"/>
          </a:xfrm>
          <a:prstGeom prst="horizontalScroll">
            <a:avLst>
              <a:gd name="adj" fmla="val 12500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Picture 32" descr="уч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18478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327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Оформление по умолчанию</vt:lpstr>
      <vt:lpstr>Слайд 1</vt:lpstr>
      <vt:lpstr>Периметр прямоугольника</vt:lpstr>
      <vt:lpstr>Устный счёт</vt:lpstr>
      <vt:lpstr>Узнай число.</vt:lpstr>
      <vt:lpstr>Проведи в каждой фигуре 2 отрезка так, чтобы, можно было получить в каждом случае 1 прямоугольник и 2 треугольника.</vt:lpstr>
      <vt:lpstr>Периметр прямоугольника 5</vt:lpstr>
      <vt:lpstr>Р=5+2+5+2</vt:lpstr>
      <vt:lpstr>Р=5+2+5+2</vt:lpstr>
      <vt:lpstr>Задача.</vt:lpstr>
      <vt:lpstr>Слайд 10</vt:lpstr>
      <vt:lpstr> </vt:lpstr>
      <vt:lpstr>Р=15+15+15+15 Р=15х4</vt:lpstr>
      <vt:lpstr>Слайд 13</vt:lpstr>
      <vt:lpstr>Физминутка</vt:lpstr>
      <vt:lpstr>Сегодня на уроке:</vt:lpstr>
      <vt:lpstr>УРОК:</vt:lpstr>
      <vt:lpstr>Слайд 17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</dc:title>
  <dc:creator>User</dc:creator>
  <cp:lastModifiedBy>MART1</cp:lastModifiedBy>
  <cp:revision>126</cp:revision>
  <dcterms:created xsi:type="dcterms:W3CDTF">2008-02-04T14:18:56Z</dcterms:created>
  <dcterms:modified xsi:type="dcterms:W3CDTF">2012-06-03T06:07:24Z</dcterms:modified>
</cp:coreProperties>
</file>