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3" r:id="rId3"/>
    <p:sldId id="259" r:id="rId4"/>
    <p:sldId id="258" r:id="rId5"/>
    <p:sldId id="269" r:id="rId6"/>
    <p:sldId id="262" r:id="rId7"/>
    <p:sldId id="263" r:id="rId8"/>
    <p:sldId id="264" r:id="rId9"/>
    <p:sldId id="277" r:id="rId10"/>
    <p:sldId id="270" r:id="rId11"/>
    <p:sldId id="271" r:id="rId12"/>
    <p:sldId id="266" r:id="rId13"/>
    <p:sldId id="260" r:id="rId14"/>
    <p:sldId id="268" r:id="rId15"/>
    <p:sldId id="275" r:id="rId16"/>
    <p:sldId id="276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3333FF"/>
    <a:srgbClr val="3366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958" autoAdjust="0"/>
  </p:normalViewPr>
  <p:slideViewPr>
    <p:cSldViewPr>
      <p:cViewPr varScale="1">
        <p:scale>
          <a:sx n="68" d="100"/>
          <a:sy n="68" d="100"/>
        </p:scale>
        <p:origin x="-12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A3468A0-4FD6-44BB-93D8-9EF0669E7DDA}" type="datetimeFigureOut">
              <a:rPr lang="ru-RU"/>
              <a:pPr>
                <a:defRPr/>
              </a:pPr>
              <a:t>27.05.2012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3BA82C9-4E98-40CF-93AE-58DEEF5EE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E9B057-7A6D-40A6-AFEB-7C7B8AD1998C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77507-862E-4B2E-8CA2-ADB9A8143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34A0A-FCA2-4707-8528-BCE39395D8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FCC05-25A9-4306-8F7C-CE25F87AC5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B51B9-FFB5-40A4-8112-CC0A444B83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32DA7-67B0-43DD-A982-612D23AB09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2490B-15A5-44FE-8809-6916B41D76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A23E9-36E8-4581-8DE4-94872F1050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BCC24-19E8-42B7-80A2-E4A554E8CE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F1A57-8FC8-4214-93AE-184BA204EC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04E8A-F2CC-4A26-B400-871CCCF6D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57050-E4A3-487C-9E53-FA1C3646ED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87D49C3-F06E-4563-B74F-AC0E8F99BF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kulsi.ru/filesStore/Image/news2/2008/05/21/konkyrs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1.wav"/><Relationship Id="rId5" Type="http://schemas.openxmlformats.org/officeDocument/2006/relationships/image" Target="../media/image20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3.wav"/><Relationship Id="rId1" Type="http://schemas.openxmlformats.org/officeDocument/2006/relationships/audio" Target="../media/audio12.wav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4.wav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5.wav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6" Type="http://schemas.openxmlformats.org/officeDocument/2006/relationships/image" Target="http://www.kissdesign.ru/dolls/doll035.gif" TargetMode="External"/><Relationship Id="rId5" Type="http://schemas.openxmlformats.org/officeDocument/2006/relationships/image" Target="../media/image8.png"/><Relationship Id="rId4" Type="http://schemas.openxmlformats.org/officeDocument/2006/relationships/image" Target="http://www.kissdesign.ru/dolls/doll026.gi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6.wav"/><Relationship Id="rId1" Type="http://schemas.openxmlformats.org/officeDocument/2006/relationships/audio" Target="../media/audio5.wav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6" Type="http://schemas.openxmlformats.org/officeDocument/2006/relationships/image" Target="../media/image11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8.wav"/><Relationship Id="rId7" Type="http://schemas.openxmlformats.org/officeDocument/2006/relationships/image" Target="../media/image14.jpeg"/><Relationship Id="rId2" Type="http://schemas.openxmlformats.org/officeDocument/2006/relationships/audio" Target="../media/audio5.wav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______Microsoft_Office_PowerPoint1.sldx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9.wav"/><Relationship Id="rId1" Type="http://schemas.openxmlformats.org/officeDocument/2006/relationships/audio" Target="../media/audio5.wav"/><Relationship Id="rId6" Type="http://schemas.openxmlformats.org/officeDocument/2006/relationships/image" Target="../media/image20.png"/><Relationship Id="rId5" Type="http://schemas.openxmlformats.org/officeDocument/2006/relationships/image" Target="../media/image11.png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AutoShape 7"/>
          <p:cNvSpPr>
            <a:spLocks noChangeArrowheads="1"/>
          </p:cNvSpPr>
          <p:nvPr/>
        </p:nvSpPr>
        <p:spPr bwMode="auto">
          <a:xfrm>
            <a:off x="3059113" y="4508500"/>
            <a:ext cx="1368425" cy="1008063"/>
          </a:xfrm>
          <a:prstGeom prst="rtTriangle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5" name="AutoShape 8"/>
          <p:cNvSpPr>
            <a:spLocks noChangeArrowheads="1"/>
          </p:cNvSpPr>
          <p:nvPr/>
        </p:nvSpPr>
        <p:spPr bwMode="auto">
          <a:xfrm rot="10800000">
            <a:off x="3059113" y="4508500"/>
            <a:ext cx="1368425" cy="1008063"/>
          </a:xfrm>
          <a:prstGeom prst="rtTriangl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6" name="AutoShape 9"/>
          <p:cNvSpPr>
            <a:spLocks noChangeArrowheads="1"/>
          </p:cNvSpPr>
          <p:nvPr/>
        </p:nvSpPr>
        <p:spPr bwMode="auto">
          <a:xfrm>
            <a:off x="4427538" y="4508500"/>
            <a:ext cx="1368425" cy="1008063"/>
          </a:xfrm>
          <a:prstGeom prst="rtTriangle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chemeClr val="accent2"/>
              </a:solidFill>
            </a:endParaRPr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 rot="10800000">
            <a:off x="4427538" y="4508500"/>
            <a:ext cx="1368425" cy="1008063"/>
          </a:xfrm>
          <a:prstGeom prst="rtTriangl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86" name="Line 11"/>
          <p:cNvSpPr>
            <a:spLocks noChangeShapeType="1"/>
          </p:cNvSpPr>
          <p:nvPr/>
        </p:nvSpPr>
        <p:spPr bwMode="auto">
          <a:xfrm>
            <a:off x="4429125" y="4000500"/>
            <a:ext cx="0" cy="2160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7" name="Line 12"/>
          <p:cNvSpPr>
            <a:spLocks noChangeShapeType="1"/>
          </p:cNvSpPr>
          <p:nvPr/>
        </p:nvSpPr>
        <p:spPr bwMode="auto">
          <a:xfrm flipH="1">
            <a:off x="3786188" y="3857625"/>
            <a:ext cx="288925" cy="431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Заголовок 19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9001156" cy="461665"/>
          </a:xfr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Определи место звука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ы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 </a:t>
            </a: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слове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3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курица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144000" y="6308725"/>
            <a:ext cx="296863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4" descr="http://danalibmv.narod.ru/gif/07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25" y="1428750"/>
            <a:ext cx="1643063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Picture 2" descr="http://danalibmv.narod.ru/gif/07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5214938" y="1571625"/>
            <a:ext cx="225742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91440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3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42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3714752"/>
            <a:ext cx="4620560" cy="267765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 тетрадочку открою </a:t>
            </a:r>
          </a:p>
          <a:p>
            <a:pPr>
              <a:defRPr/>
            </a:pPr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как надо положу.</a:t>
            </a:r>
          </a:p>
          <a:p>
            <a:pPr>
              <a:defRPr/>
            </a:pPr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 от вас не скрою: </a:t>
            </a:r>
          </a:p>
          <a:p>
            <a:pPr>
              <a:defRPr/>
            </a:pPr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Ручку я вот так держу.</a:t>
            </a:r>
          </a:p>
          <a:p>
            <a:pPr>
              <a:defRPr/>
            </a:pPr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Сяду </a:t>
            </a:r>
            <a:r>
              <a:rPr lang="ru-RU" sz="28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прямо,не</a:t>
            </a:r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согнусь, </a:t>
            </a:r>
          </a:p>
          <a:p>
            <a:pPr>
              <a:defRPr/>
            </a:pPr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работу я возьмусь.</a:t>
            </a:r>
          </a:p>
        </p:txBody>
      </p:sp>
      <p:pic>
        <p:nvPicPr>
          <p:cNvPr id="11267" name="Picture 14" descr="http://animashky.ru/flist/glludi/3/2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3425" y="0"/>
            <a:ext cx="4600575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C:\Documents and Settings\Admin\Рабочий стол\Детские през. и анимэ\док2.files\05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928938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9144000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ртинка 7 из 1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1" descr="http://animashky.ru/flist/obludi/13/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5373688"/>
            <a:ext cx="2214562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71670" y="4500570"/>
            <a:ext cx="4836645" cy="18158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Вот топор. Полено рядом.</a:t>
            </a:r>
          </a:p>
          <a:p>
            <a:pPr>
              <a:defRPr/>
            </a:pPr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Получилось то , что надо.</a:t>
            </a:r>
          </a:p>
          <a:p>
            <a:pPr>
              <a:defRPr/>
            </a:pPr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Получилась буква  «Ы»-</a:t>
            </a:r>
          </a:p>
          <a:p>
            <a:pPr>
              <a:defRPr/>
            </a:pPr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 мы знать её должны.</a:t>
            </a:r>
          </a:p>
        </p:txBody>
      </p:sp>
      <p:pic>
        <p:nvPicPr>
          <p:cNvPr id="13316" name="Picture 6" descr="ax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290196" flipH="1">
            <a:off x="2211388" y="696913"/>
            <a:ext cx="17145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21" descr="http://animashky.ru/flist/obludi/13/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5373688"/>
            <a:ext cx="2009775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Блок-схема: магнитный диск 6"/>
          <p:cNvSpPr/>
          <p:nvPr/>
        </p:nvSpPr>
        <p:spPr>
          <a:xfrm>
            <a:off x="4572000" y="1000125"/>
            <a:ext cx="1000125" cy="2857500"/>
          </a:xfrm>
          <a:prstGeom prst="flowChartMagneticDisk">
            <a:avLst/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9000000" scaled="0"/>
            <a:tileRect/>
          </a:gradFill>
          <a:ln w="28575">
            <a:solidFill>
              <a:srgbClr val="66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 w="76200">
                <a:solidFill>
                  <a:schemeClr val="tx2">
                    <a:lumMod val="95000"/>
                    <a:lumOff val="5000"/>
                  </a:schemeClr>
                </a:solidFill>
              </a:ln>
            </a:endParaRPr>
          </a:p>
        </p:txBody>
      </p:sp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9144000" y="6453188"/>
            <a:ext cx="287338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4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rgbClr val="FBEAC7">
                <a:alpha val="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blestiashky.narod.ru/images/File02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14313"/>
            <a:ext cx="9144000" cy="68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AutoShape 10"/>
          <p:cNvSpPr>
            <a:spLocks noChangeArrowheads="1"/>
          </p:cNvSpPr>
          <p:nvPr/>
        </p:nvSpPr>
        <p:spPr bwMode="auto">
          <a:xfrm>
            <a:off x="6357950" y="5500702"/>
            <a:ext cx="1081087" cy="1143008"/>
          </a:xfrm>
          <a:prstGeom prst="rtTriangle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" name="AutoShape 11"/>
          <p:cNvSpPr>
            <a:spLocks noChangeArrowheads="1"/>
          </p:cNvSpPr>
          <p:nvPr/>
        </p:nvSpPr>
        <p:spPr bwMode="auto">
          <a:xfrm rot="10800000">
            <a:off x="6286512" y="5572140"/>
            <a:ext cx="1152525" cy="1081088"/>
          </a:xfrm>
          <a:prstGeom prst="rtTriangl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3" name="AutoShape 12"/>
          <p:cNvSpPr>
            <a:spLocks noChangeArrowheads="1"/>
          </p:cNvSpPr>
          <p:nvPr/>
        </p:nvSpPr>
        <p:spPr bwMode="auto">
          <a:xfrm>
            <a:off x="5214942" y="5572140"/>
            <a:ext cx="1152525" cy="1081088"/>
          </a:xfrm>
          <a:prstGeom prst="rtTriangle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4" name="AutoShape 13"/>
          <p:cNvSpPr>
            <a:spLocks noChangeArrowheads="1"/>
          </p:cNvSpPr>
          <p:nvPr/>
        </p:nvSpPr>
        <p:spPr bwMode="auto">
          <a:xfrm rot="10800000">
            <a:off x="5214942" y="5572140"/>
            <a:ext cx="1152525" cy="1081088"/>
          </a:xfrm>
          <a:prstGeom prst="rtTriangl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4351" name="Line 18"/>
          <p:cNvSpPr>
            <a:spLocks noChangeShapeType="1"/>
          </p:cNvSpPr>
          <p:nvPr/>
        </p:nvSpPr>
        <p:spPr bwMode="auto">
          <a:xfrm>
            <a:off x="6357938" y="5214938"/>
            <a:ext cx="0" cy="16557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2" name="Line 19"/>
          <p:cNvSpPr>
            <a:spLocks noChangeShapeType="1"/>
          </p:cNvSpPr>
          <p:nvPr/>
        </p:nvSpPr>
        <p:spPr bwMode="auto">
          <a:xfrm flipH="1">
            <a:off x="6143625" y="4429125"/>
            <a:ext cx="144463" cy="2873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5214942" y="4857736"/>
            <a:ext cx="1077914" cy="7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Ы</a:t>
            </a:r>
          </a:p>
        </p:txBody>
      </p:sp>
      <p:sp>
        <p:nvSpPr>
          <p:cNvPr id="38" name="Rectangle 29"/>
          <p:cNvSpPr>
            <a:spLocks noChangeArrowheads="1"/>
          </p:cNvSpPr>
          <p:nvPr/>
        </p:nvSpPr>
        <p:spPr bwMode="auto">
          <a:xfrm>
            <a:off x="6500826" y="4286256"/>
            <a:ext cx="1116000" cy="12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3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</a:t>
            </a:r>
          </a:p>
        </p:txBody>
      </p:sp>
      <p:sp>
        <p:nvSpPr>
          <p:cNvPr id="39" name="AutoShape 8"/>
          <p:cNvSpPr>
            <a:spLocks noChangeArrowheads="1"/>
          </p:cNvSpPr>
          <p:nvPr/>
        </p:nvSpPr>
        <p:spPr bwMode="auto">
          <a:xfrm>
            <a:off x="1643042" y="5572140"/>
            <a:ext cx="1152525" cy="1081088"/>
          </a:xfrm>
          <a:prstGeom prst="rtTriangle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0" name="AutoShape 9"/>
          <p:cNvSpPr>
            <a:spLocks noChangeArrowheads="1"/>
          </p:cNvSpPr>
          <p:nvPr/>
        </p:nvSpPr>
        <p:spPr bwMode="auto">
          <a:xfrm rot="10800000">
            <a:off x="1643042" y="5572140"/>
            <a:ext cx="1152525" cy="1081088"/>
          </a:xfrm>
          <a:prstGeom prst="rtTriangl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" name="AutoShape 20"/>
          <p:cNvSpPr>
            <a:spLocks noChangeArrowheads="1"/>
          </p:cNvSpPr>
          <p:nvPr/>
        </p:nvSpPr>
        <p:spPr bwMode="auto">
          <a:xfrm>
            <a:off x="500034" y="5572140"/>
            <a:ext cx="1150937" cy="1079500"/>
          </a:xfrm>
          <a:prstGeom prst="rtTriangle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2" name="AutoShape 21"/>
          <p:cNvSpPr>
            <a:spLocks noChangeArrowheads="1"/>
          </p:cNvSpPr>
          <p:nvPr/>
        </p:nvSpPr>
        <p:spPr bwMode="auto">
          <a:xfrm rot="10800000">
            <a:off x="500034" y="5572140"/>
            <a:ext cx="1150937" cy="1079500"/>
          </a:xfrm>
          <a:prstGeom prst="rtTriangl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4367" name="Line 26"/>
          <p:cNvSpPr>
            <a:spLocks noChangeShapeType="1"/>
          </p:cNvSpPr>
          <p:nvPr/>
        </p:nvSpPr>
        <p:spPr bwMode="auto">
          <a:xfrm flipH="1">
            <a:off x="1214438" y="4929188"/>
            <a:ext cx="217487" cy="4333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8" name="Line 17"/>
          <p:cNvSpPr>
            <a:spLocks noChangeShapeType="1"/>
          </p:cNvSpPr>
          <p:nvPr/>
        </p:nvSpPr>
        <p:spPr bwMode="auto">
          <a:xfrm>
            <a:off x="1643063" y="5143500"/>
            <a:ext cx="0" cy="16557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" name="Rectangle 29"/>
          <p:cNvSpPr>
            <a:spLocks noChangeArrowheads="1"/>
          </p:cNvSpPr>
          <p:nvPr/>
        </p:nvSpPr>
        <p:spPr bwMode="auto">
          <a:xfrm>
            <a:off x="1714480" y="4929198"/>
            <a:ext cx="1000132" cy="642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Ы</a:t>
            </a:r>
          </a:p>
        </p:txBody>
      </p:sp>
      <p:pic>
        <p:nvPicPr>
          <p:cNvPr id="1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9144000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144000" y="6000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66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168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668"/>
                            </p:stCondLst>
                            <p:childTnLst>
                              <p:par>
                                <p:cTn id="1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668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428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Без назван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1440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Картинка 2 из 8095"/>
          <p:cNvPicPr>
            <a:picLocks noChangeAspect="1" noChangeArrowheads="1"/>
          </p:cNvPicPr>
          <p:nvPr/>
        </p:nvPicPr>
        <p:blipFill>
          <a:blip r:embed="rId3"/>
          <a:srcRect r="14154" b="5121"/>
          <a:stretch>
            <a:fillRect/>
          </a:stretch>
        </p:blipFill>
        <p:spPr bwMode="auto">
          <a:xfrm>
            <a:off x="0" y="0"/>
            <a:ext cx="9150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1440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http://www.fesch.ru/img/bo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785813"/>
            <a:ext cx="914082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77" y="5572128"/>
            <a:ext cx="858202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Работа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Семенец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В. В. учителя г. Радужного МОУ СОШ №8</a:t>
            </a:r>
            <a:endParaRPr lang="ru-RU" sz="24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3108" y="285728"/>
            <a:ext cx="4572032" cy="285752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Картинки, фото, анимация  и т. д.  взяты из интернета</a:t>
            </a:r>
            <a:endParaRPr lang="ru-RU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0" descr="Анимашки. Девушка в ванной - анимационная картинка GIF. 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25" y="0"/>
            <a:ext cx="5786438" cy="548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4348" y="4714884"/>
            <a:ext cx="7472880" cy="19389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0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Милая Мила м</a:t>
            </a:r>
            <a:r>
              <a:rPr lang="ru-RU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</a:t>
            </a:r>
            <a:r>
              <a:rPr lang="ru-RU" sz="40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лась м</a:t>
            </a:r>
            <a:r>
              <a:rPr lang="ru-RU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</a:t>
            </a:r>
            <a:r>
              <a:rPr lang="ru-RU" sz="40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лом</a:t>
            </a:r>
          </a:p>
          <a:p>
            <a:pPr>
              <a:defRPr/>
            </a:pPr>
            <a:r>
              <a:rPr lang="ru-RU" sz="40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Нам</a:t>
            </a:r>
            <a:r>
              <a:rPr lang="ru-RU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</a:t>
            </a:r>
            <a:r>
              <a:rPr lang="ru-RU" sz="40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лилась и см</a:t>
            </a:r>
            <a:r>
              <a:rPr lang="ru-RU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</a:t>
            </a:r>
            <a:r>
              <a:rPr lang="ru-RU" sz="40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ла – </a:t>
            </a:r>
          </a:p>
          <a:p>
            <a:pPr>
              <a:defRPr/>
            </a:pPr>
            <a:r>
              <a:rPr lang="ru-RU" sz="40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Так м</a:t>
            </a:r>
            <a:r>
              <a:rPr lang="ru-RU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</a:t>
            </a:r>
            <a:r>
              <a:rPr lang="ru-RU" sz="40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лась Мила.</a:t>
            </a: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144000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500034" y="1785926"/>
            <a:ext cx="2801943" cy="3357586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7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ы</a:t>
            </a:r>
            <a:endParaRPr lang="ru-RU" sz="287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123" name="Picture 53" descr="http://www.kissdesign.ru/dolls/doll026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3786188" y="714375"/>
            <a:ext cx="2416175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20" descr="http://www.kissdesign.ru/dolls/doll035.gif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5651500" y="747713"/>
            <a:ext cx="1778000" cy="499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9144000" y="6215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5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6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786050" y="785794"/>
            <a:ext cx="3000396" cy="2286016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39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ы</a:t>
            </a:r>
            <a:endParaRPr lang="ru-RU" sz="239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126" name="Picture 8" descr="D:\Картинки\guby_s_blestjashkami_3de1bc4f4ee1456eaa4d68979d39caec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3071810"/>
            <a:ext cx="3071812" cy="288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748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9429750" y="6430963"/>
            <a:ext cx="158750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2" name="Nahraný zvuk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144000" y="6165850"/>
            <a:ext cx="3048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08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3059113" y="981075"/>
            <a:ext cx="3168650" cy="3024188"/>
          </a:xfrm>
          <a:prstGeom prst="cube">
            <a:avLst>
              <a:gd name="adj" fmla="val 18949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08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Ы</a:t>
            </a:r>
          </a:p>
        </p:txBody>
      </p:sp>
      <p:pic>
        <p:nvPicPr>
          <p:cNvPr id="3" name="Picture 1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0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72" name="Group 18"/>
          <p:cNvGrpSpPr>
            <a:grpSpLocks/>
          </p:cNvGrpSpPr>
          <p:nvPr/>
        </p:nvGrpSpPr>
        <p:grpSpPr bwMode="auto">
          <a:xfrm>
            <a:off x="0" y="5018088"/>
            <a:ext cx="2133600" cy="1839912"/>
            <a:chOff x="1202" y="2775"/>
            <a:chExt cx="1344" cy="1159"/>
          </a:xfrm>
        </p:grpSpPr>
        <p:sp>
          <p:nvSpPr>
            <p:cNvPr id="5" name="Text Box 14"/>
            <p:cNvSpPr txBox="1">
              <a:spLocks noChangeArrowheads="1"/>
            </p:cNvSpPr>
            <p:nvPr/>
          </p:nvSpPr>
          <p:spPr bwMode="auto">
            <a:xfrm>
              <a:off x="1467" y="2775"/>
              <a:ext cx="809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ru-RU" sz="4000" b="1" dirty="0" err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с</a:t>
              </a:r>
              <a:r>
                <a:rPr lang="ru-RU" sz="4000" b="1" dirty="0" err="1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Ы</a:t>
              </a:r>
              <a:r>
                <a:rPr lang="ru-RU" sz="4000" b="1" dirty="0" err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р</a:t>
              </a:r>
              <a:endPara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pic>
          <p:nvPicPr>
            <p:cNvPr id="7177" name="Picture 16" descr="MCj04133080000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02" y="3158"/>
              <a:ext cx="1344" cy="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173" name="Group 20"/>
          <p:cNvGrpSpPr>
            <a:grpSpLocks/>
          </p:cNvGrpSpPr>
          <p:nvPr/>
        </p:nvGrpSpPr>
        <p:grpSpPr bwMode="auto">
          <a:xfrm>
            <a:off x="6227763" y="4652963"/>
            <a:ext cx="2714625" cy="2006600"/>
            <a:chOff x="2748" y="2731"/>
            <a:chExt cx="1710" cy="1264"/>
          </a:xfrm>
        </p:grpSpPr>
        <p:sp>
          <p:nvSpPr>
            <p:cNvPr id="8" name="Text Box 15"/>
            <p:cNvSpPr txBox="1">
              <a:spLocks noChangeArrowheads="1"/>
            </p:cNvSpPr>
            <p:nvPr/>
          </p:nvSpPr>
          <p:spPr bwMode="auto">
            <a:xfrm>
              <a:off x="3194" y="2731"/>
              <a:ext cx="1264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ru-RU" sz="4000" b="1" dirty="0" err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м</a:t>
              </a:r>
              <a:r>
                <a:rPr lang="ru-RU" sz="4000" b="1" dirty="0" err="1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Ы</a:t>
              </a:r>
              <a:r>
                <a:rPr lang="ru-RU" sz="4000" b="1" dirty="0" err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шь</a:t>
              </a:r>
              <a:endPara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pic>
          <p:nvPicPr>
            <p:cNvPr id="7175" name="Picture 17" descr="MCj03457940000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48" y="3052"/>
              <a:ext cx="1402" cy="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rgbClr val="FBEAC7">
                <a:alpha val="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media5.picsearch.com/is?dVM4HwGyMCQArN8i3kqratsN3ZKxv0Ymp79bZ9XeFq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4500563"/>
            <a:ext cx="2500312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10" descr="76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554"/>
          <a:stretch>
            <a:fillRect/>
          </a:stretch>
        </p:blipFill>
        <p:spPr bwMode="auto">
          <a:xfrm>
            <a:off x="785813" y="142875"/>
            <a:ext cx="3351212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7" descr="76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554"/>
          <a:stretch>
            <a:fillRect/>
          </a:stretch>
        </p:blipFill>
        <p:spPr bwMode="auto">
          <a:xfrm>
            <a:off x="4071938" y="0"/>
            <a:ext cx="3786187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748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144000" y="6453188"/>
            <a:ext cx="158750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FBEAC7">
                <a:alpha val="18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0" y="17463"/>
          <a:ext cx="9144000" cy="6840537"/>
        </p:xfrm>
        <a:graphic>
          <a:graphicData uri="http://schemas.openxmlformats.org/presentationml/2006/ole">
            <p:oleObj spid="_x0000_s1026" name="Слайд" r:id="rId6" imgW="4570501" imgH="3427618" progId="PowerPoint.Slide.12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428728" y="0"/>
            <a:ext cx="5848589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Сравните буквы</a:t>
            </a:r>
          </a:p>
        </p:txBody>
      </p:sp>
      <p:pic>
        <p:nvPicPr>
          <p:cNvPr id="9" name="Picture 4" descr="http://media5.picsearch.com/is?dVM4HwGyMCQArN8i3kqratsN3ZKxv0Ymp79bZ9XeFqc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86688" y="4714875"/>
            <a:ext cx="1071562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500938" y="1428750"/>
            <a:ext cx="12747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/>
              <a:t>Ы</a:t>
            </a:r>
          </a:p>
        </p:txBody>
      </p:sp>
      <p:pic>
        <p:nvPicPr>
          <p:cNvPr id="6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748.WAV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9144000" y="6562725"/>
            <a:ext cx="158750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9420225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24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245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17"/>
          <p:cNvSpPr>
            <a:spLocks/>
          </p:cNvSpPr>
          <p:nvPr/>
        </p:nvSpPr>
        <p:spPr bwMode="auto">
          <a:xfrm>
            <a:off x="827088" y="2636838"/>
            <a:ext cx="1316037" cy="2070100"/>
          </a:xfrm>
          <a:custGeom>
            <a:avLst/>
            <a:gdLst>
              <a:gd name="T0" fmla="*/ 2147483647 w 829"/>
              <a:gd name="T1" fmla="*/ 2147483647 h 1304"/>
              <a:gd name="T2" fmla="*/ 2147483647 w 829"/>
              <a:gd name="T3" fmla="*/ 2147483647 h 1304"/>
              <a:gd name="T4" fmla="*/ 2147483647 w 829"/>
              <a:gd name="T5" fmla="*/ 2147483647 h 1304"/>
              <a:gd name="T6" fmla="*/ 2147483647 w 829"/>
              <a:gd name="T7" fmla="*/ 2147483647 h 1304"/>
              <a:gd name="T8" fmla="*/ 2147483647 w 829"/>
              <a:gd name="T9" fmla="*/ 2147483647 h 1304"/>
              <a:gd name="T10" fmla="*/ 2147483647 w 829"/>
              <a:gd name="T11" fmla="*/ 2147483647 h 1304"/>
              <a:gd name="T12" fmla="*/ 2147483647 w 829"/>
              <a:gd name="T13" fmla="*/ 2147483647 h 1304"/>
              <a:gd name="T14" fmla="*/ 2147483647 w 829"/>
              <a:gd name="T15" fmla="*/ 2147483647 h 1304"/>
              <a:gd name="T16" fmla="*/ 2147483647 w 829"/>
              <a:gd name="T17" fmla="*/ 2147483647 h 1304"/>
              <a:gd name="T18" fmla="*/ 2147483647 w 829"/>
              <a:gd name="T19" fmla="*/ 2147483647 h 1304"/>
              <a:gd name="T20" fmla="*/ 0 w 829"/>
              <a:gd name="T21" fmla="*/ 2147483647 h 130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29"/>
              <a:gd name="T34" fmla="*/ 0 h 1304"/>
              <a:gd name="T35" fmla="*/ 829 w 829"/>
              <a:gd name="T36" fmla="*/ 1304 h 130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29" h="1304">
                <a:moveTo>
                  <a:pt x="498" y="759"/>
                </a:moveTo>
                <a:cubicBezTo>
                  <a:pt x="523" y="748"/>
                  <a:pt x="596" y="689"/>
                  <a:pt x="648" y="693"/>
                </a:cubicBezTo>
                <a:cubicBezTo>
                  <a:pt x="700" y="697"/>
                  <a:pt x="791" y="715"/>
                  <a:pt x="810" y="783"/>
                </a:cubicBezTo>
                <a:cubicBezTo>
                  <a:pt x="829" y="851"/>
                  <a:pt x="812" y="1015"/>
                  <a:pt x="762" y="1101"/>
                </a:cubicBezTo>
                <a:cubicBezTo>
                  <a:pt x="712" y="1187"/>
                  <a:pt x="585" y="1294"/>
                  <a:pt x="510" y="1299"/>
                </a:cubicBezTo>
                <a:cubicBezTo>
                  <a:pt x="435" y="1304"/>
                  <a:pt x="315" y="1232"/>
                  <a:pt x="312" y="1131"/>
                </a:cubicBezTo>
                <a:cubicBezTo>
                  <a:pt x="309" y="1030"/>
                  <a:pt x="419" y="866"/>
                  <a:pt x="494" y="690"/>
                </a:cubicBezTo>
                <a:cubicBezTo>
                  <a:pt x="569" y="514"/>
                  <a:pt x="759" y="150"/>
                  <a:pt x="762" y="75"/>
                </a:cubicBezTo>
                <a:cubicBezTo>
                  <a:pt x="765" y="0"/>
                  <a:pt x="584" y="236"/>
                  <a:pt x="510" y="237"/>
                </a:cubicBezTo>
                <a:cubicBezTo>
                  <a:pt x="436" y="238"/>
                  <a:pt x="403" y="44"/>
                  <a:pt x="318" y="81"/>
                </a:cubicBezTo>
                <a:cubicBezTo>
                  <a:pt x="233" y="118"/>
                  <a:pt x="66" y="380"/>
                  <a:pt x="0" y="459"/>
                </a:cubicBezTo>
              </a:path>
            </a:pathLst>
          </a:custGeom>
          <a:noFill/>
          <a:ln w="1524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19" name="Freeform 18"/>
          <p:cNvSpPr>
            <a:spLocks/>
          </p:cNvSpPr>
          <p:nvPr/>
        </p:nvSpPr>
        <p:spPr bwMode="auto">
          <a:xfrm>
            <a:off x="6986588" y="2714625"/>
            <a:ext cx="825500" cy="2024063"/>
          </a:xfrm>
          <a:custGeom>
            <a:avLst/>
            <a:gdLst>
              <a:gd name="T0" fmla="*/ 2147483647 w 520"/>
              <a:gd name="T1" fmla="*/ 2147483647 h 1275"/>
              <a:gd name="T2" fmla="*/ 2147483647 w 520"/>
              <a:gd name="T3" fmla="*/ 2147483647 h 1275"/>
              <a:gd name="T4" fmla="*/ 2147483647 w 520"/>
              <a:gd name="T5" fmla="*/ 2147483647 h 1275"/>
              <a:gd name="T6" fmla="*/ 2147483647 w 520"/>
              <a:gd name="T7" fmla="*/ 2147483647 h 1275"/>
              <a:gd name="T8" fmla="*/ 2147483647 w 520"/>
              <a:gd name="T9" fmla="*/ 2147483647 h 1275"/>
              <a:gd name="T10" fmla="*/ 2147483647 w 520"/>
              <a:gd name="T11" fmla="*/ 2147483647 h 1275"/>
              <a:gd name="T12" fmla="*/ 2147483647 w 520"/>
              <a:gd name="T13" fmla="*/ 2147483647 h 1275"/>
              <a:gd name="T14" fmla="*/ 2147483647 w 520"/>
              <a:gd name="T15" fmla="*/ 0 h 12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20"/>
              <a:gd name="T25" fmla="*/ 0 h 1275"/>
              <a:gd name="T26" fmla="*/ 520 w 520"/>
              <a:gd name="T27" fmla="*/ 1275 h 127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20" h="1275">
                <a:moveTo>
                  <a:pt x="189" y="730"/>
                </a:moveTo>
                <a:cubicBezTo>
                  <a:pt x="214" y="719"/>
                  <a:pt x="287" y="660"/>
                  <a:pt x="339" y="664"/>
                </a:cubicBezTo>
                <a:cubicBezTo>
                  <a:pt x="391" y="668"/>
                  <a:pt x="482" y="686"/>
                  <a:pt x="501" y="754"/>
                </a:cubicBezTo>
                <a:cubicBezTo>
                  <a:pt x="520" y="822"/>
                  <a:pt x="503" y="986"/>
                  <a:pt x="453" y="1072"/>
                </a:cubicBezTo>
                <a:cubicBezTo>
                  <a:pt x="403" y="1158"/>
                  <a:pt x="276" y="1265"/>
                  <a:pt x="201" y="1270"/>
                </a:cubicBezTo>
                <a:cubicBezTo>
                  <a:pt x="126" y="1275"/>
                  <a:pt x="6" y="1203"/>
                  <a:pt x="3" y="1102"/>
                </a:cubicBezTo>
                <a:cubicBezTo>
                  <a:pt x="0" y="1001"/>
                  <a:pt x="108" y="845"/>
                  <a:pt x="185" y="661"/>
                </a:cubicBezTo>
                <a:cubicBezTo>
                  <a:pt x="262" y="477"/>
                  <a:pt x="407" y="138"/>
                  <a:pt x="465" y="0"/>
                </a:cubicBezTo>
              </a:path>
            </a:pathLst>
          </a:custGeom>
          <a:noFill/>
          <a:ln w="1524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214313" y="428625"/>
            <a:ext cx="8605837" cy="4392613"/>
            <a:chOff x="158" y="300"/>
            <a:chExt cx="5421" cy="2767"/>
          </a:xfrm>
        </p:grpSpPr>
        <p:sp>
          <p:nvSpPr>
            <p:cNvPr id="9238" name="Line 5"/>
            <p:cNvSpPr>
              <a:spLocks noChangeShapeType="1"/>
            </p:cNvSpPr>
            <p:nvPr/>
          </p:nvSpPr>
          <p:spPr bwMode="auto">
            <a:xfrm>
              <a:off x="158" y="300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9" name="Line 6"/>
            <p:cNvSpPr>
              <a:spLocks noChangeShapeType="1"/>
            </p:cNvSpPr>
            <p:nvPr/>
          </p:nvSpPr>
          <p:spPr bwMode="auto">
            <a:xfrm>
              <a:off x="181" y="1661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0" name="Line 7"/>
            <p:cNvSpPr>
              <a:spLocks noChangeShapeType="1"/>
            </p:cNvSpPr>
            <p:nvPr/>
          </p:nvSpPr>
          <p:spPr bwMode="auto">
            <a:xfrm>
              <a:off x="158" y="3067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21" name="AutoShape 11"/>
          <p:cNvSpPr>
            <a:spLocks noChangeArrowheads="1"/>
          </p:cNvSpPr>
          <p:nvPr/>
        </p:nvSpPr>
        <p:spPr bwMode="auto">
          <a:xfrm>
            <a:off x="754063" y="3282950"/>
            <a:ext cx="144462" cy="144463"/>
          </a:xfrm>
          <a:prstGeom prst="flowChartConnector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2" name="AutoShape 15"/>
          <p:cNvSpPr>
            <a:spLocks noChangeArrowheads="1"/>
          </p:cNvSpPr>
          <p:nvPr/>
        </p:nvSpPr>
        <p:spPr bwMode="auto">
          <a:xfrm>
            <a:off x="7667625" y="2636838"/>
            <a:ext cx="144463" cy="144462"/>
          </a:xfrm>
          <a:prstGeom prst="flowChartConnector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9223" name="Group 23"/>
          <p:cNvGrpSpPr>
            <a:grpSpLocks/>
          </p:cNvGrpSpPr>
          <p:nvPr/>
        </p:nvGrpSpPr>
        <p:grpSpPr bwMode="auto">
          <a:xfrm>
            <a:off x="3386138" y="2755900"/>
            <a:ext cx="2376487" cy="2001838"/>
            <a:chOff x="2133" y="1736"/>
            <a:chExt cx="1497" cy="1261"/>
          </a:xfrm>
        </p:grpSpPr>
        <p:sp>
          <p:nvSpPr>
            <p:cNvPr id="9235" name="Freeform 16"/>
            <p:cNvSpPr>
              <a:spLocks/>
            </p:cNvSpPr>
            <p:nvPr/>
          </p:nvSpPr>
          <p:spPr bwMode="auto">
            <a:xfrm>
              <a:off x="2133" y="1746"/>
              <a:ext cx="520" cy="1229"/>
            </a:xfrm>
            <a:custGeom>
              <a:avLst/>
              <a:gdLst>
                <a:gd name="T0" fmla="*/ 189 w 520"/>
                <a:gd name="T1" fmla="*/ 684 h 1229"/>
                <a:gd name="T2" fmla="*/ 339 w 520"/>
                <a:gd name="T3" fmla="*/ 618 h 1229"/>
                <a:gd name="T4" fmla="*/ 501 w 520"/>
                <a:gd name="T5" fmla="*/ 708 h 1229"/>
                <a:gd name="T6" fmla="*/ 453 w 520"/>
                <a:gd name="T7" fmla="*/ 1026 h 1229"/>
                <a:gd name="T8" fmla="*/ 201 w 520"/>
                <a:gd name="T9" fmla="*/ 1224 h 1229"/>
                <a:gd name="T10" fmla="*/ 3 w 520"/>
                <a:gd name="T11" fmla="*/ 1056 h 1229"/>
                <a:gd name="T12" fmla="*/ 185 w 520"/>
                <a:gd name="T13" fmla="*/ 615 h 1229"/>
                <a:gd name="T14" fmla="*/ 453 w 520"/>
                <a:gd name="T15" fmla="*/ 0 h 12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0"/>
                <a:gd name="T25" fmla="*/ 0 h 1229"/>
                <a:gd name="T26" fmla="*/ 520 w 520"/>
                <a:gd name="T27" fmla="*/ 1229 h 12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0" h="1229">
                  <a:moveTo>
                    <a:pt x="189" y="684"/>
                  </a:moveTo>
                  <a:cubicBezTo>
                    <a:pt x="214" y="673"/>
                    <a:pt x="287" y="614"/>
                    <a:pt x="339" y="618"/>
                  </a:cubicBezTo>
                  <a:cubicBezTo>
                    <a:pt x="391" y="622"/>
                    <a:pt x="482" y="640"/>
                    <a:pt x="501" y="708"/>
                  </a:cubicBezTo>
                  <a:cubicBezTo>
                    <a:pt x="520" y="776"/>
                    <a:pt x="503" y="940"/>
                    <a:pt x="453" y="1026"/>
                  </a:cubicBezTo>
                  <a:cubicBezTo>
                    <a:pt x="403" y="1112"/>
                    <a:pt x="276" y="1219"/>
                    <a:pt x="201" y="1224"/>
                  </a:cubicBezTo>
                  <a:cubicBezTo>
                    <a:pt x="126" y="1229"/>
                    <a:pt x="6" y="1157"/>
                    <a:pt x="3" y="1056"/>
                  </a:cubicBezTo>
                  <a:cubicBezTo>
                    <a:pt x="0" y="955"/>
                    <a:pt x="110" y="791"/>
                    <a:pt x="185" y="615"/>
                  </a:cubicBezTo>
                  <a:cubicBezTo>
                    <a:pt x="260" y="439"/>
                    <a:pt x="408" y="102"/>
                    <a:pt x="453" y="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6" name="Freeform 19"/>
            <p:cNvSpPr>
              <a:spLocks/>
            </p:cNvSpPr>
            <p:nvPr/>
          </p:nvSpPr>
          <p:spPr bwMode="auto">
            <a:xfrm>
              <a:off x="2880" y="1736"/>
              <a:ext cx="750" cy="1261"/>
            </a:xfrm>
            <a:custGeom>
              <a:avLst/>
              <a:gdLst>
                <a:gd name="T0" fmla="*/ 750 w 750"/>
                <a:gd name="T1" fmla="*/ 832 h 1261"/>
                <a:gd name="T2" fmla="*/ 201 w 750"/>
                <a:gd name="T3" fmla="*/ 1224 h 1261"/>
                <a:gd name="T4" fmla="*/ 3 w 750"/>
                <a:gd name="T5" fmla="*/ 1056 h 1261"/>
                <a:gd name="T6" fmla="*/ 185 w 750"/>
                <a:gd name="T7" fmla="*/ 615 h 1261"/>
                <a:gd name="T8" fmla="*/ 453 w 750"/>
                <a:gd name="T9" fmla="*/ 0 h 1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0"/>
                <a:gd name="T16" fmla="*/ 0 h 1261"/>
                <a:gd name="T17" fmla="*/ 750 w 750"/>
                <a:gd name="T18" fmla="*/ 1261 h 1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0" h="1261">
                  <a:moveTo>
                    <a:pt x="750" y="832"/>
                  </a:moveTo>
                  <a:cubicBezTo>
                    <a:pt x="659" y="896"/>
                    <a:pt x="325" y="1187"/>
                    <a:pt x="201" y="1224"/>
                  </a:cubicBezTo>
                  <a:cubicBezTo>
                    <a:pt x="77" y="1261"/>
                    <a:pt x="6" y="1157"/>
                    <a:pt x="3" y="1056"/>
                  </a:cubicBezTo>
                  <a:cubicBezTo>
                    <a:pt x="0" y="955"/>
                    <a:pt x="110" y="791"/>
                    <a:pt x="185" y="615"/>
                  </a:cubicBezTo>
                  <a:cubicBezTo>
                    <a:pt x="260" y="439"/>
                    <a:pt x="408" y="102"/>
                    <a:pt x="453" y="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7" name="Freeform 20"/>
            <p:cNvSpPr>
              <a:spLocks/>
            </p:cNvSpPr>
            <p:nvPr/>
          </p:nvSpPr>
          <p:spPr bwMode="auto">
            <a:xfrm>
              <a:off x="2520" y="2520"/>
              <a:ext cx="474" cy="348"/>
            </a:xfrm>
            <a:custGeom>
              <a:avLst/>
              <a:gdLst>
                <a:gd name="T0" fmla="*/ 474 w 474"/>
                <a:gd name="T1" fmla="*/ 0 h 348"/>
                <a:gd name="T2" fmla="*/ 0 w 474"/>
                <a:gd name="T3" fmla="*/ 348 h 348"/>
                <a:gd name="T4" fmla="*/ 0 60000 65536"/>
                <a:gd name="T5" fmla="*/ 0 60000 65536"/>
                <a:gd name="T6" fmla="*/ 0 w 474"/>
                <a:gd name="T7" fmla="*/ 0 h 348"/>
                <a:gd name="T8" fmla="*/ 474 w 474"/>
                <a:gd name="T9" fmla="*/ 348 h 34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74" h="348">
                  <a:moveTo>
                    <a:pt x="474" y="0"/>
                  </a:moveTo>
                  <a:cubicBezTo>
                    <a:pt x="395" y="58"/>
                    <a:pt x="99" y="276"/>
                    <a:pt x="0" y="348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24" name="AutoShape 12"/>
          <p:cNvSpPr>
            <a:spLocks noChangeArrowheads="1"/>
          </p:cNvSpPr>
          <p:nvPr/>
        </p:nvSpPr>
        <p:spPr bwMode="auto">
          <a:xfrm>
            <a:off x="4000500" y="4408488"/>
            <a:ext cx="144463" cy="144462"/>
          </a:xfrm>
          <a:prstGeom prst="flowChartConnector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5" name="AutoShape 14"/>
          <p:cNvSpPr>
            <a:spLocks noChangeArrowheads="1"/>
          </p:cNvSpPr>
          <p:nvPr/>
        </p:nvSpPr>
        <p:spPr bwMode="auto">
          <a:xfrm>
            <a:off x="5219700" y="2636838"/>
            <a:ext cx="144463" cy="144462"/>
          </a:xfrm>
          <a:prstGeom prst="flowChartConnector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21"/>
          <p:cNvSpPr>
            <a:spLocks noChangeArrowheads="1"/>
          </p:cNvSpPr>
          <p:nvPr/>
        </p:nvSpPr>
        <p:spPr bwMode="auto">
          <a:xfrm rot="-8724836">
            <a:off x="779463" y="3429000"/>
            <a:ext cx="649287" cy="144463"/>
          </a:xfrm>
          <a:prstGeom prst="homePlate">
            <a:avLst>
              <a:gd name="adj" fmla="val 112362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7" name="AutoShape 13"/>
          <p:cNvSpPr>
            <a:spLocks noChangeArrowheads="1"/>
          </p:cNvSpPr>
          <p:nvPr/>
        </p:nvSpPr>
        <p:spPr bwMode="auto">
          <a:xfrm>
            <a:off x="4067175" y="2682875"/>
            <a:ext cx="144463" cy="144463"/>
          </a:xfrm>
          <a:prstGeom prst="flowChartConnector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42875" y="214313"/>
            <a:ext cx="2928938" cy="6643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29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929313" y="0"/>
            <a:ext cx="2928937" cy="6643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231" name="Picture 23" descr="http://www.gifpark.ru/Gifs/ANIMALS/Mouse5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2428875"/>
            <a:ext cx="28575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23" descr="http://www.gifpark.ru/Gifs/ANIMALS/Mouse5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929313" y="2428875"/>
            <a:ext cx="2928937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748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9144000" y="6092825"/>
            <a:ext cx="230188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144000" y="63785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91 -0.01041 C 0.22778 -0.02428 0.25816 -0.08232 0.27135 -0.09341 C 0.28455 -0.10451 0.29097 -0.08509 0.29844 -0.07654 C 0.3059 -0.06798 0.30625 -0.03838 0.3158 -0.04255 C 0.32535 -0.04671 0.36372 -0.13549 0.35556 -0.10174 C 0.3474 -0.06798 0.27674 0.10635 0.26667 0.16023 C 0.2566 0.2141 0.28299 0.21757 0.29514 0.2215 C 0.30729 0.22543 0.32812 0.20046 0.33958 0.18358 C 0.35104 0.1667 0.3625 0.14358 0.36354 0.12023 C 0.36458 0.09688 0.35851 0.05017 0.34601 0.04393 C 0.33351 0.03768 0.30087 0.07422 0.28889 0.08208 " pathEditMode="relative" rAng="0" ptsTypes="aaaaaaaaaaa">
                                      <p:cBhvr>
                                        <p:cTn id="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132 0.1815 C 0.35312 0.17133 0.39792 0.13109 0.41267 0.1179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" y="-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09 -0.08486 C 0.46615 -0.03908 0.39514 0.14266 0.39201 0.18982 C 0.38889 0.23699 0.43906 0.20601 0.46181 0.19838 C 0.48455 0.19075 0.51458 0.15491 0.52847 0.14335 " pathEditMode="relative" rAng="0" ptsTypes="aaaa">
                                      <p:cBhvr>
                                        <p:cTn id="1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" y="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225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225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16" grpId="0" animBg="1"/>
      <p:bldP spid="16" grpId="1" animBg="1"/>
      <p:bldP spid="16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78" descr="DCEFE5F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8624" t="58272" r="-1414"/>
          <a:stretch>
            <a:fillRect/>
          </a:stretch>
        </p:blipFill>
        <p:spPr bwMode="auto">
          <a:xfrm>
            <a:off x="714375" y="2000250"/>
            <a:ext cx="73040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279" descr="DCEFE5F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8624" b="49817"/>
          <a:stretch>
            <a:fillRect/>
          </a:stretch>
        </p:blipFill>
        <p:spPr bwMode="auto">
          <a:xfrm>
            <a:off x="5170488" y="0"/>
            <a:ext cx="36734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111</Words>
  <Application>Microsoft Office PowerPoint</Application>
  <PresentationFormat>Экран (4:3)</PresentationFormat>
  <Paragraphs>27</Paragraphs>
  <Slides>16</Slides>
  <Notes>1</Notes>
  <HiddenSlides>0</HiddenSlides>
  <MMClips>18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Оформление по умолчанию</vt:lpstr>
      <vt:lpstr>Слайд Microsoft Office PowerPoint</vt:lpstr>
      <vt:lpstr>Определи место звука (ы) в слове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Dnsoft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MART1</cp:lastModifiedBy>
  <cp:revision>88</cp:revision>
  <dcterms:created xsi:type="dcterms:W3CDTF">2008-02-15T16:19:30Z</dcterms:created>
  <dcterms:modified xsi:type="dcterms:W3CDTF">2012-05-27T16:58:24Z</dcterms:modified>
</cp:coreProperties>
</file>